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7" r:id="rId1"/>
  </p:sldMasterIdLst>
  <p:notesMasterIdLst>
    <p:notesMasterId r:id="rId25"/>
  </p:notesMasterIdLst>
  <p:sldIdLst>
    <p:sldId id="256" r:id="rId2"/>
    <p:sldId id="257" r:id="rId3"/>
    <p:sldId id="258" r:id="rId4"/>
    <p:sldId id="268" r:id="rId5"/>
    <p:sldId id="261" r:id="rId6"/>
    <p:sldId id="264" r:id="rId7"/>
    <p:sldId id="265" r:id="rId8"/>
    <p:sldId id="262" r:id="rId9"/>
    <p:sldId id="269" r:id="rId10"/>
    <p:sldId id="266" r:id="rId11"/>
    <p:sldId id="270" r:id="rId12"/>
    <p:sldId id="271" r:id="rId13"/>
    <p:sldId id="272" r:id="rId14"/>
    <p:sldId id="276" r:id="rId15"/>
    <p:sldId id="301" r:id="rId16"/>
    <p:sldId id="273" r:id="rId17"/>
    <p:sldId id="274" r:id="rId18"/>
    <p:sldId id="275" r:id="rId19"/>
    <p:sldId id="304" r:id="rId20"/>
    <p:sldId id="305" r:id="rId21"/>
    <p:sldId id="302" r:id="rId22"/>
    <p:sldId id="267" r:id="rId23"/>
    <p:sldId id="30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DAE"/>
    <a:srgbClr val="00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5"/>
    <p:restoredTop sz="94733"/>
  </p:normalViewPr>
  <p:slideViewPr>
    <p:cSldViewPr snapToGrid="0" snapToObjects="1">
      <p:cViewPr varScale="1">
        <p:scale>
          <a:sx n="104" d="100"/>
          <a:sy n="104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561263/india-average-fast-food-consumption-per-week/" TargetMode="External"/><Relationship Id="rId1" Type="http://schemas.openxmlformats.org/officeDocument/2006/relationships/hyperlink" Target="https://www.statista.com/statistics/561038/india-visited-fast-food-restaurants/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561263/india-average-fast-food-consumption-per-week/" TargetMode="External"/><Relationship Id="rId1" Type="http://schemas.openxmlformats.org/officeDocument/2006/relationships/hyperlink" Target="https://www.statista.com/statistics/561038/india-visited-fast-food-restaurant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7AF9D-A5FC-4C30-A59B-184E92CF292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F21B17A-F49E-4F75-BABB-814F99B9E33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/>
            <a:t>EXECUTIVE SUMMERY</a:t>
          </a:r>
          <a:endParaRPr lang="en-US" b="1" dirty="0"/>
        </a:p>
      </dgm:t>
    </dgm:pt>
    <dgm:pt modelId="{1A78AE85-F77F-49BB-BA67-3C26801C31D0}" type="parTrans" cxnId="{1392F20B-2BD9-4A2B-A39D-904048A923D5}">
      <dgm:prSet/>
      <dgm:spPr/>
      <dgm:t>
        <a:bodyPr/>
        <a:lstStyle/>
        <a:p>
          <a:endParaRPr lang="en-US"/>
        </a:p>
      </dgm:t>
    </dgm:pt>
    <dgm:pt modelId="{09E9263B-6132-45BB-BC4E-443ED2E45C6E}" type="sibTrans" cxnId="{1392F20B-2BD9-4A2B-A39D-904048A923D5}">
      <dgm:prSet/>
      <dgm:spPr/>
      <dgm:t>
        <a:bodyPr/>
        <a:lstStyle/>
        <a:p>
          <a:endParaRPr lang="en-US"/>
        </a:p>
      </dgm:t>
    </dgm:pt>
    <dgm:pt modelId="{B02430A7-03A2-466F-925C-05517692B1B5}">
      <dgm:prSet/>
      <dgm:spPr/>
      <dgm:t>
        <a:bodyPr/>
        <a:lstStyle/>
        <a:p>
          <a:r>
            <a:rPr lang="en-US" b="1" dirty="0"/>
            <a:t>OBJECTIVE &amp; SCOPE</a:t>
          </a:r>
        </a:p>
      </dgm:t>
    </dgm:pt>
    <dgm:pt modelId="{57D7D0B4-C99B-4F60-9770-3542ABAD2B2E}" type="parTrans" cxnId="{CFD6BDDC-2FE4-4A51-99CF-078DAA6E1306}">
      <dgm:prSet/>
      <dgm:spPr/>
      <dgm:t>
        <a:bodyPr/>
        <a:lstStyle/>
        <a:p>
          <a:endParaRPr lang="en-US"/>
        </a:p>
      </dgm:t>
    </dgm:pt>
    <dgm:pt modelId="{B3206DCE-E40C-4D7C-8EC8-4B7DC09DB73C}" type="sibTrans" cxnId="{CFD6BDDC-2FE4-4A51-99CF-078DAA6E1306}">
      <dgm:prSet/>
      <dgm:spPr/>
      <dgm:t>
        <a:bodyPr/>
        <a:lstStyle/>
        <a:p>
          <a:endParaRPr lang="en-US"/>
        </a:p>
      </dgm:t>
    </dgm:pt>
    <dgm:pt modelId="{07939061-A5FC-496E-9D0E-D95E4AB82A94}">
      <dgm:prSet/>
      <dgm:spPr/>
      <dgm:t>
        <a:bodyPr/>
        <a:lstStyle/>
        <a:p>
          <a:r>
            <a:rPr lang="en-US" b="1" dirty="0"/>
            <a:t>CONCLUSION</a:t>
          </a:r>
        </a:p>
      </dgm:t>
    </dgm:pt>
    <dgm:pt modelId="{02761BE6-C0B9-4E42-A7EE-DE180F8499F6}" type="parTrans" cxnId="{5684BC58-DCF9-48D2-B60A-601698FAC954}">
      <dgm:prSet/>
      <dgm:spPr/>
      <dgm:t>
        <a:bodyPr/>
        <a:lstStyle/>
        <a:p>
          <a:endParaRPr lang="en-US"/>
        </a:p>
      </dgm:t>
    </dgm:pt>
    <dgm:pt modelId="{A5015CF3-FDAD-4EAF-ABD1-FE0D56D7249B}" type="sibTrans" cxnId="{5684BC58-DCF9-48D2-B60A-601698FAC954}">
      <dgm:prSet/>
      <dgm:spPr/>
      <dgm:t>
        <a:bodyPr/>
        <a:lstStyle/>
        <a:p>
          <a:endParaRPr lang="en-US"/>
        </a:p>
      </dgm:t>
    </dgm:pt>
    <dgm:pt modelId="{45F76F4B-5E67-6D4D-A2B8-45CD0D6BB14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/>
            <a:t>MARKET ANALYSIS</a:t>
          </a:r>
        </a:p>
      </dgm:t>
    </dgm:pt>
    <dgm:pt modelId="{BCD43DE9-624B-8B41-B155-9C0A07F1F870}" type="parTrans" cxnId="{4CDC2FA4-D688-5949-AE2B-689A36B24D05}">
      <dgm:prSet/>
      <dgm:spPr/>
      <dgm:t>
        <a:bodyPr/>
        <a:lstStyle/>
        <a:p>
          <a:endParaRPr lang="en-US"/>
        </a:p>
      </dgm:t>
    </dgm:pt>
    <dgm:pt modelId="{D766EC28-1E38-2C43-9CE1-B38A509EB2BA}" type="sibTrans" cxnId="{4CDC2FA4-D688-5949-AE2B-689A36B24D05}">
      <dgm:prSet/>
      <dgm:spPr/>
      <dgm:t>
        <a:bodyPr/>
        <a:lstStyle/>
        <a:p>
          <a:endParaRPr lang="en-US"/>
        </a:p>
      </dgm:t>
    </dgm:pt>
    <dgm:pt modelId="{B2D3847A-FEC2-0F46-8755-7879ECBB94D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/>
            <a:t>MARKETING STRATEGIES </a:t>
          </a:r>
        </a:p>
      </dgm:t>
    </dgm:pt>
    <dgm:pt modelId="{AE5BE121-C96D-6B41-AF6E-77130F9AD902}" type="parTrans" cxnId="{BCBBC3E1-9630-FF4B-ABE0-18DCEB594EA3}">
      <dgm:prSet/>
      <dgm:spPr/>
      <dgm:t>
        <a:bodyPr/>
        <a:lstStyle/>
        <a:p>
          <a:endParaRPr lang="en-US"/>
        </a:p>
      </dgm:t>
    </dgm:pt>
    <dgm:pt modelId="{B89B42A4-5847-EC49-99B7-706C08718444}" type="sibTrans" cxnId="{BCBBC3E1-9630-FF4B-ABE0-18DCEB594EA3}">
      <dgm:prSet/>
      <dgm:spPr/>
      <dgm:t>
        <a:bodyPr/>
        <a:lstStyle/>
        <a:p>
          <a:endParaRPr lang="en-US"/>
        </a:p>
      </dgm:t>
    </dgm:pt>
    <dgm:pt modelId="{CA1ADAC8-901E-C847-898C-70E923B1EC2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/>
            <a:t>FINANCIAL FORMATIONS</a:t>
          </a:r>
        </a:p>
      </dgm:t>
    </dgm:pt>
    <dgm:pt modelId="{C02560CE-787D-844D-A9A2-D68A066FB163}" type="parTrans" cxnId="{269B1FEC-AFA4-674F-B47F-0D73E10760C9}">
      <dgm:prSet/>
      <dgm:spPr/>
      <dgm:t>
        <a:bodyPr/>
        <a:lstStyle/>
        <a:p>
          <a:endParaRPr lang="en-US"/>
        </a:p>
      </dgm:t>
    </dgm:pt>
    <dgm:pt modelId="{B1FD622E-8238-9240-BCE7-0D37F0469526}" type="sibTrans" cxnId="{269B1FEC-AFA4-674F-B47F-0D73E10760C9}">
      <dgm:prSet/>
      <dgm:spPr/>
      <dgm:t>
        <a:bodyPr/>
        <a:lstStyle/>
        <a:p>
          <a:endParaRPr lang="en-US"/>
        </a:p>
      </dgm:t>
    </dgm:pt>
    <dgm:pt modelId="{E6941D97-43FE-C04E-BC8F-955EB92E6A89}">
      <dgm:prSet/>
      <dgm:spPr/>
      <dgm:t>
        <a:bodyPr/>
        <a:lstStyle/>
        <a:p>
          <a:r>
            <a:rPr lang="en-US" b="1" dirty="0"/>
            <a:t>PROJECT METHODOLOGY &amp; DELIVERABLES </a:t>
          </a:r>
        </a:p>
      </dgm:t>
    </dgm:pt>
    <dgm:pt modelId="{F8510545-943D-8748-8562-1F2AB8EC9F38}" type="parTrans" cxnId="{154389FC-5B98-5840-8ACC-C09C099CB639}">
      <dgm:prSet/>
      <dgm:spPr/>
      <dgm:t>
        <a:bodyPr/>
        <a:lstStyle/>
        <a:p>
          <a:endParaRPr lang="en-US"/>
        </a:p>
      </dgm:t>
    </dgm:pt>
    <dgm:pt modelId="{3B3E1A6D-2CA2-AB4D-9D9F-C18A17420010}" type="sibTrans" cxnId="{154389FC-5B98-5840-8ACC-C09C099CB639}">
      <dgm:prSet/>
      <dgm:spPr/>
      <dgm:t>
        <a:bodyPr/>
        <a:lstStyle/>
        <a:p>
          <a:endParaRPr lang="en-US"/>
        </a:p>
      </dgm:t>
    </dgm:pt>
    <dgm:pt modelId="{D9722181-0B41-A246-8E66-9A2C694B100B}">
      <dgm:prSet/>
      <dgm:spPr/>
      <dgm:t>
        <a:bodyPr/>
        <a:lstStyle/>
        <a:p>
          <a:r>
            <a:rPr lang="en-US" b="1" dirty="0"/>
            <a:t>COMPETITOR ANALYSIS</a:t>
          </a:r>
        </a:p>
      </dgm:t>
    </dgm:pt>
    <dgm:pt modelId="{147D4D5B-ED8C-534E-A79E-57460114E356}" type="parTrans" cxnId="{57EBA545-F580-2B46-9B32-AEDE358C3634}">
      <dgm:prSet/>
      <dgm:spPr/>
      <dgm:t>
        <a:bodyPr/>
        <a:lstStyle/>
        <a:p>
          <a:endParaRPr lang="en-US"/>
        </a:p>
      </dgm:t>
    </dgm:pt>
    <dgm:pt modelId="{A59A1408-A7AA-9D41-84C8-7A78730C9806}" type="sibTrans" cxnId="{57EBA545-F580-2B46-9B32-AEDE358C3634}">
      <dgm:prSet/>
      <dgm:spPr/>
      <dgm:t>
        <a:bodyPr/>
        <a:lstStyle/>
        <a:p>
          <a:endParaRPr lang="en-US"/>
        </a:p>
      </dgm:t>
    </dgm:pt>
    <dgm:pt modelId="{232BDA9C-A707-8947-9BB3-2C715B031946}" type="pres">
      <dgm:prSet presAssocID="{FBF7AF9D-A5FC-4C30-A59B-184E92CF2924}" presName="Name0" presStyleCnt="0">
        <dgm:presLayoutVars>
          <dgm:dir/>
          <dgm:resizeHandles val="exact"/>
        </dgm:presLayoutVars>
      </dgm:prSet>
      <dgm:spPr/>
    </dgm:pt>
    <dgm:pt modelId="{5E02EED7-7E31-424D-BDF5-8DC7A15ACA09}" type="pres">
      <dgm:prSet presAssocID="{BF21B17A-F49E-4F75-BABB-814F99B9E334}" presName="node" presStyleLbl="node1" presStyleIdx="0" presStyleCnt="8">
        <dgm:presLayoutVars>
          <dgm:bulletEnabled val="1"/>
        </dgm:presLayoutVars>
      </dgm:prSet>
      <dgm:spPr/>
    </dgm:pt>
    <dgm:pt modelId="{9E882704-61FC-BC42-BAD6-B3E064E84FD7}" type="pres">
      <dgm:prSet presAssocID="{09E9263B-6132-45BB-BC4E-443ED2E45C6E}" presName="sibTrans" presStyleLbl="sibTrans1D1" presStyleIdx="0" presStyleCnt="7"/>
      <dgm:spPr/>
    </dgm:pt>
    <dgm:pt modelId="{48461CD8-3B95-4D4A-AB42-DA65F18B70F0}" type="pres">
      <dgm:prSet presAssocID="{09E9263B-6132-45BB-BC4E-443ED2E45C6E}" presName="connectorText" presStyleLbl="sibTrans1D1" presStyleIdx="0" presStyleCnt="7"/>
      <dgm:spPr/>
    </dgm:pt>
    <dgm:pt modelId="{52685A70-A2DA-9344-A56A-8F699B0594AF}" type="pres">
      <dgm:prSet presAssocID="{B02430A7-03A2-466F-925C-05517692B1B5}" presName="node" presStyleLbl="node1" presStyleIdx="1" presStyleCnt="8">
        <dgm:presLayoutVars>
          <dgm:bulletEnabled val="1"/>
        </dgm:presLayoutVars>
      </dgm:prSet>
      <dgm:spPr/>
    </dgm:pt>
    <dgm:pt modelId="{64F09FBC-2898-9B47-8369-A1ADD894FE18}" type="pres">
      <dgm:prSet presAssocID="{B3206DCE-E40C-4D7C-8EC8-4B7DC09DB73C}" presName="sibTrans" presStyleLbl="sibTrans1D1" presStyleIdx="1" presStyleCnt="7"/>
      <dgm:spPr/>
    </dgm:pt>
    <dgm:pt modelId="{A53F6B2E-8060-D24B-894B-521363F54EA4}" type="pres">
      <dgm:prSet presAssocID="{B3206DCE-E40C-4D7C-8EC8-4B7DC09DB73C}" presName="connectorText" presStyleLbl="sibTrans1D1" presStyleIdx="1" presStyleCnt="7"/>
      <dgm:spPr/>
    </dgm:pt>
    <dgm:pt modelId="{46E7FA9C-6020-564E-9D98-620D8C2BC932}" type="pres">
      <dgm:prSet presAssocID="{E6941D97-43FE-C04E-BC8F-955EB92E6A89}" presName="node" presStyleLbl="node1" presStyleIdx="2" presStyleCnt="8">
        <dgm:presLayoutVars>
          <dgm:bulletEnabled val="1"/>
        </dgm:presLayoutVars>
      </dgm:prSet>
      <dgm:spPr/>
    </dgm:pt>
    <dgm:pt modelId="{51150E20-E110-B743-A03F-5B23645A74F4}" type="pres">
      <dgm:prSet presAssocID="{3B3E1A6D-2CA2-AB4D-9D9F-C18A17420010}" presName="sibTrans" presStyleLbl="sibTrans1D1" presStyleIdx="2" presStyleCnt="7"/>
      <dgm:spPr/>
    </dgm:pt>
    <dgm:pt modelId="{F109D174-6AFA-364B-A56C-73ACBB60B352}" type="pres">
      <dgm:prSet presAssocID="{3B3E1A6D-2CA2-AB4D-9D9F-C18A17420010}" presName="connectorText" presStyleLbl="sibTrans1D1" presStyleIdx="2" presStyleCnt="7"/>
      <dgm:spPr/>
    </dgm:pt>
    <dgm:pt modelId="{52B068BB-9984-E747-8AEA-1104D8B0CEDB}" type="pres">
      <dgm:prSet presAssocID="{45F76F4B-5E67-6D4D-A2B8-45CD0D6BB14C}" presName="node" presStyleLbl="node1" presStyleIdx="3" presStyleCnt="8">
        <dgm:presLayoutVars>
          <dgm:bulletEnabled val="1"/>
        </dgm:presLayoutVars>
      </dgm:prSet>
      <dgm:spPr/>
    </dgm:pt>
    <dgm:pt modelId="{A28FA099-5923-D44C-97BC-DFDE7963361C}" type="pres">
      <dgm:prSet presAssocID="{D766EC28-1E38-2C43-9CE1-B38A509EB2BA}" presName="sibTrans" presStyleLbl="sibTrans1D1" presStyleIdx="3" presStyleCnt="7"/>
      <dgm:spPr/>
    </dgm:pt>
    <dgm:pt modelId="{094CF2C3-A49E-BC4F-A090-6AFDC9AE3466}" type="pres">
      <dgm:prSet presAssocID="{D766EC28-1E38-2C43-9CE1-B38A509EB2BA}" presName="connectorText" presStyleLbl="sibTrans1D1" presStyleIdx="3" presStyleCnt="7"/>
      <dgm:spPr/>
    </dgm:pt>
    <dgm:pt modelId="{325479C7-CA24-E24D-8541-A40B665424EA}" type="pres">
      <dgm:prSet presAssocID="{B2D3847A-FEC2-0F46-8755-7879ECBB94D0}" presName="node" presStyleLbl="node1" presStyleIdx="4" presStyleCnt="8">
        <dgm:presLayoutVars>
          <dgm:bulletEnabled val="1"/>
        </dgm:presLayoutVars>
      </dgm:prSet>
      <dgm:spPr/>
    </dgm:pt>
    <dgm:pt modelId="{6B2E3BB8-9B51-3B4B-AD59-32765B71BE78}" type="pres">
      <dgm:prSet presAssocID="{B89B42A4-5847-EC49-99B7-706C08718444}" presName="sibTrans" presStyleLbl="sibTrans1D1" presStyleIdx="4" presStyleCnt="7"/>
      <dgm:spPr/>
    </dgm:pt>
    <dgm:pt modelId="{435A26BD-FC46-8740-83B5-46F0D975FC95}" type="pres">
      <dgm:prSet presAssocID="{B89B42A4-5847-EC49-99B7-706C08718444}" presName="connectorText" presStyleLbl="sibTrans1D1" presStyleIdx="4" presStyleCnt="7"/>
      <dgm:spPr/>
    </dgm:pt>
    <dgm:pt modelId="{7355CBDA-21E8-554C-9740-AB9DC7F20687}" type="pres">
      <dgm:prSet presAssocID="{D9722181-0B41-A246-8E66-9A2C694B100B}" presName="node" presStyleLbl="node1" presStyleIdx="5" presStyleCnt="8">
        <dgm:presLayoutVars>
          <dgm:bulletEnabled val="1"/>
        </dgm:presLayoutVars>
      </dgm:prSet>
      <dgm:spPr/>
    </dgm:pt>
    <dgm:pt modelId="{82C68E12-BD07-6A4E-9B87-0393938709FE}" type="pres">
      <dgm:prSet presAssocID="{A59A1408-A7AA-9D41-84C8-7A78730C9806}" presName="sibTrans" presStyleLbl="sibTrans1D1" presStyleIdx="5" presStyleCnt="7"/>
      <dgm:spPr/>
    </dgm:pt>
    <dgm:pt modelId="{C945108A-3500-6047-84DE-BEA2A7EFE23E}" type="pres">
      <dgm:prSet presAssocID="{A59A1408-A7AA-9D41-84C8-7A78730C9806}" presName="connectorText" presStyleLbl="sibTrans1D1" presStyleIdx="5" presStyleCnt="7"/>
      <dgm:spPr/>
    </dgm:pt>
    <dgm:pt modelId="{CCB84BEF-8FEA-E745-AC60-BFCF244CFFA3}" type="pres">
      <dgm:prSet presAssocID="{CA1ADAC8-901E-C847-898C-70E923B1EC2A}" presName="node" presStyleLbl="node1" presStyleIdx="6" presStyleCnt="8">
        <dgm:presLayoutVars>
          <dgm:bulletEnabled val="1"/>
        </dgm:presLayoutVars>
      </dgm:prSet>
      <dgm:spPr/>
    </dgm:pt>
    <dgm:pt modelId="{8BE69314-7F07-3E41-A37A-C904979AEFA3}" type="pres">
      <dgm:prSet presAssocID="{B1FD622E-8238-9240-BCE7-0D37F0469526}" presName="sibTrans" presStyleLbl="sibTrans1D1" presStyleIdx="6" presStyleCnt="7"/>
      <dgm:spPr/>
    </dgm:pt>
    <dgm:pt modelId="{C73F3C5E-DF33-CA49-BA2C-4B99D0C8F71B}" type="pres">
      <dgm:prSet presAssocID="{B1FD622E-8238-9240-BCE7-0D37F0469526}" presName="connectorText" presStyleLbl="sibTrans1D1" presStyleIdx="6" presStyleCnt="7"/>
      <dgm:spPr/>
    </dgm:pt>
    <dgm:pt modelId="{37A7A1A9-E5D9-EB4E-AF17-AD56134981D7}" type="pres">
      <dgm:prSet presAssocID="{07939061-A5FC-496E-9D0E-D95E4AB82A94}" presName="node" presStyleLbl="node1" presStyleIdx="7" presStyleCnt="8">
        <dgm:presLayoutVars>
          <dgm:bulletEnabled val="1"/>
        </dgm:presLayoutVars>
      </dgm:prSet>
      <dgm:spPr/>
    </dgm:pt>
  </dgm:ptLst>
  <dgm:cxnLst>
    <dgm:cxn modelId="{3223C004-6532-AE49-94BC-FD4B0FBE7CD7}" type="presOf" srcId="{A59A1408-A7AA-9D41-84C8-7A78730C9806}" destId="{82C68E12-BD07-6A4E-9B87-0393938709FE}" srcOrd="0" destOrd="0" presId="urn:microsoft.com/office/officeart/2016/7/layout/RepeatingBendingProcessNew"/>
    <dgm:cxn modelId="{1392F20B-2BD9-4A2B-A39D-904048A923D5}" srcId="{FBF7AF9D-A5FC-4C30-A59B-184E92CF2924}" destId="{BF21B17A-F49E-4F75-BABB-814F99B9E334}" srcOrd="0" destOrd="0" parTransId="{1A78AE85-F77F-49BB-BA67-3C26801C31D0}" sibTransId="{09E9263B-6132-45BB-BC4E-443ED2E45C6E}"/>
    <dgm:cxn modelId="{0459DD18-4353-7C4B-9FD8-47D4A6EFD3DC}" type="presOf" srcId="{B1FD622E-8238-9240-BCE7-0D37F0469526}" destId="{C73F3C5E-DF33-CA49-BA2C-4B99D0C8F71B}" srcOrd="1" destOrd="0" presId="urn:microsoft.com/office/officeart/2016/7/layout/RepeatingBendingProcessNew"/>
    <dgm:cxn modelId="{70315023-17A8-9E42-8F76-48EF74B2D731}" type="presOf" srcId="{D766EC28-1E38-2C43-9CE1-B38A509EB2BA}" destId="{094CF2C3-A49E-BC4F-A090-6AFDC9AE3466}" srcOrd="1" destOrd="0" presId="urn:microsoft.com/office/officeart/2016/7/layout/RepeatingBendingProcessNew"/>
    <dgm:cxn modelId="{A4B14D27-3D5F-314A-9DBD-518BB6173646}" type="presOf" srcId="{B2D3847A-FEC2-0F46-8755-7879ECBB94D0}" destId="{325479C7-CA24-E24D-8541-A40B665424EA}" srcOrd="0" destOrd="0" presId="urn:microsoft.com/office/officeart/2016/7/layout/RepeatingBendingProcessNew"/>
    <dgm:cxn modelId="{E748972D-BA0D-C143-9726-FDA88E8C2344}" type="presOf" srcId="{D766EC28-1E38-2C43-9CE1-B38A509EB2BA}" destId="{A28FA099-5923-D44C-97BC-DFDE7963361C}" srcOrd="0" destOrd="0" presId="urn:microsoft.com/office/officeart/2016/7/layout/RepeatingBendingProcessNew"/>
    <dgm:cxn modelId="{AB91F62E-6488-3F48-A655-50B7035585D6}" type="presOf" srcId="{07939061-A5FC-496E-9D0E-D95E4AB82A94}" destId="{37A7A1A9-E5D9-EB4E-AF17-AD56134981D7}" srcOrd="0" destOrd="0" presId="urn:microsoft.com/office/officeart/2016/7/layout/RepeatingBendingProcessNew"/>
    <dgm:cxn modelId="{747E6A32-F5C2-0C4A-A92E-615D2BB2A88A}" type="presOf" srcId="{E6941D97-43FE-C04E-BC8F-955EB92E6A89}" destId="{46E7FA9C-6020-564E-9D98-620D8C2BC932}" srcOrd="0" destOrd="0" presId="urn:microsoft.com/office/officeart/2016/7/layout/RepeatingBendingProcessNew"/>
    <dgm:cxn modelId="{BE76603B-8170-2844-A801-CDE5A7A39E2E}" type="presOf" srcId="{09E9263B-6132-45BB-BC4E-443ED2E45C6E}" destId="{9E882704-61FC-BC42-BAD6-B3E064E84FD7}" srcOrd="0" destOrd="0" presId="urn:microsoft.com/office/officeart/2016/7/layout/RepeatingBendingProcessNew"/>
    <dgm:cxn modelId="{57EBA545-F580-2B46-9B32-AEDE358C3634}" srcId="{FBF7AF9D-A5FC-4C30-A59B-184E92CF2924}" destId="{D9722181-0B41-A246-8E66-9A2C694B100B}" srcOrd="5" destOrd="0" parTransId="{147D4D5B-ED8C-534E-A79E-57460114E356}" sibTransId="{A59A1408-A7AA-9D41-84C8-7A78730C9806}"/>
    <dgm:cxn modelId="{BD252754-639D-AE48-87C6-D55F98B0B088}" type="presOf" srcId="{D9722181-0B41-A246-8E66-9A2C694B100B}" destId="{7355CBDA-21E8-554C-9740-AB9DC7F20687}" srcOrd="0" destOrd="0" presId="urn:microsoft.com/office/officeart/2016/7/layout/RepeatingBendingProcessNew"/>
    <dgm:cxn modelId="{EF956B55-950A-3D41-AB15-F68BFB9EC8BF}" type="presOf" srcId="{B02430A7-03A2-466F-925C-05517692B1B5}" destId="{52685A70-A2DA-9344-A56A-8F699B0594AF}" srcOrd="0" destOrd="0" presId="urn:microsoft.com/office/officeart/2016/7/layout/RepeatingBendingProcessNew"/>
    <dgm:cxn modelId="{5684BC58-DCF9-48D2-B60A-601698FAC954}" srcId="{FBF7AF9D-A5FC-4C30-A59B-184E92CF2924}" destId="{07939061-A5FC-496E-9D0E-D95E4AB82A94}" srcOrd="7" destOrd="0" parTransId="{02761BE6-C0B9-4E42-A7EE-DE180F8499F6}" sibTransId="{A5015CF3-FDAD-4EAF-ABD1-FE0D56D7249B}"/>
    <dgm:cxn modelId="{31B1C265-CDF9-6447-90C6-5BFDA4C43C3C}" type="presOf" srcId="{45F76F4B-5E67-6D4D-A2B8-45CD0D6BB14C}" destId="{52B068BB-9984-E747-8AEA-1104D8B0CEDB}" srcOrd="0" destOrd="0" presId="urn:microsoft.com/office/officeart/2016/7/layout/RepeatingBendingProcessNew"/>
    <dgm:cxn modelId="{26982A74-C084-BC4D-BAE2-664D7376B67D}" type="presOf" srcId="{B3206DCE-E40C-4D7C-8EC8-4B7DC09DB73C}" destId="{A53F6B2E-8060-D24B-894B-521363F54EA4}" srcOrd="1" destOrd="0" presId="urn:microsoft.com/office/officeart/2016/7/layout/RepeatingBendingProcessNew"/>
    <dgm:cxn modelId="{3291A379-6CED-EF40-BDE4-D646712CFA48}" type="presOf" srcId="{A59A1408-A7AA-9D41-84C8-7A78730C9806}" destId="{C945108A-3500-6047-84DE-BEA2A7EFE23E}" srcOrd="1" destOrd="0" presId="urn:microsoft.com/office/officeart/2016/7/layout/RepeatingBendingProcessNew"/>
    <dgm:cxn modelId="{C735B37F-4F20-FA45-A597-8A2C7BB02236}" type="presOf" srcId="{B89B42A4-5847-EC49-99B7-706C08718444}" destId="{6B2E3BB8-9B51-3B4B-AD59-32765B71BE78}" srcOrd="0" destOrd="0" presId="urn:microsoft.com/office/officeart/2016/7/layout/RepeatingBendingProcessNew"/>
    <dgm:cxn modelId="{C3D98E82-3542-8B46-A503-0E070D0DA616}" type="presOf" srcId="{09E9263B-6132-45BB-BC4E-443ED2E45C6E}" destId="{48461CD8-3B95-4D4A-AB42-DA65F18B70F0}" srcOrd="1" destOrd="0" presId="urn:microsoft.com/office/officeart/2016/7/layout/RepeatingBendingProcessNew"/>
    <dgm:cxn modelId="{7F45B18C-E3D4-6041-BB4E-4D77D5C86611}" type="presOf" srcId="{B89B42A4-5847-EC49-99B7-706C08718444}" destId="{435A26BD-FC46-8740-83B5-46F0D975FC95}" srcOrd="1" destOrd="0" presId="urn:microsoft.com/office/officeart/2016/7/layout/RepeatingBendingProcessNew"/>
    <dgm:cxn modelId="{134A7590-A003-754E-951A-04FE05F302D7}" type="presOf" srcId="{CA1ADAC8-901E-C847-898C-70E923B1EC2A}" destId="{CCB84BEF-8FEA-E745-AC60-BFCF244CFFA3}" srcOrd="0" destOrd="0" presId="urn:microsoft.com/office/officeart/2016/7/layout/RepeatingBendingProcessNew"/>
    <dgm:cxn modelId="{DB17E197-AFF8-494C-A9FC-A86A49178BD0}" type="presOf" srcId="{BF21B17A-F49E-4F75-BABB-814F99B9E334}" destId="{5E02EED7-7E31-424D-BDF5-8DC7A15ACA09}" srcOrd="0" destOrd="0" presId="urn:microsoft.com/office/officeart/2016/7/layout/RepeatingBendingProcessNew"/>
    <dgm:cxn modelId="{4CDC2FA4-D688-5949-AE2B-689A36B24D05}" srcId="{FBF7AF9D-A5FC-4C30-A59B-184E92CF2924}" destId="{45F76F4B-5E67-6D4D-A2B8-45CD0D6BB14C}" srcOrd="3" destOrd="0" parTransId="{BCD43DE9-624B-8B41-B155-9C0A07F1F870}" sibTransId="{D766EC28-1E38-2C43-9CE1-B38A509EB2BA}"/>
    <dgm:cxn modelId="{228FE7A4-7B9D-2B4B-AB6B-7A40E800D4F5}" type="presOf" srcId="{B3206DCE-E40C-4D7C-8EC8-4B7DC09DB73C}" destId="{64F09FBC-2898-9B47-8369-A1ADD894FE18}" srcOrd="0" destOrd="0" presId="urn:microsoft.com/office/officeart/2016/7/layout/RepeatingBendingProcessNew"/>
    <dgm:cxn modelId="{767C3DC4-7109-334E-943D-8042A2F1350F}" type="presOf" srcId="{FBF7AF9D-A5FC-4C30-A59B-184E92CF2924}" destId="{232BDA9C-A707-8947-9BB3-2C715B031946}" srcOrd="0" destOrd="0" presId="urn:microsoft.com/office/officeart/2016/7/layout/RepeatingBendingProcessNew"/>
    <dgm:cxn modelId="{94D8AFCA-9FE4-CF42-B30D-35533BF8A109}" type="presOf" srcId="{B1FD622E-8238-9240-BCE7-0D37F0469526}" destId="{8BE69314-7F07-3E41-A37A-C904979AEFA3}" srcOrd="0" destOrd="0" presId="urn:microsoft.com/office/officeart/2016/7/layout/RepeatingBendingProcessNew"/>
    <dgm:cxn modelId="{CFD6BDDC-2FE4-4A51-99CF-078DAA6E1306}" srcId="{FBF7AF9D-A5FC-4C30-A59B-184E92CF2924}" destId="{B02430A7-03A2-466F-925C-05517692B1B5}" srcOrd="1" destOrd="0" parTransId="{57D7D0B4-C99B-4F60-9770-3542ABAD2B2E}" sibTransId="{B3206DCE-E40C-4D7C-8EC8-4B7DC09DB73C}"/>
    <dgm:cxn modelId="{BCBBC3E1-9630-FF4B-ABE0-18DCEB594EA3}" srcId="{FBF7AF9D-A5FC-4C30-A59B-184E92CF2924}" destId="{B2D3847A-FEC2-0F46-8755-7879ECBB94D0}" srcOrd="4" destOrd="0" parTransId="{AE5BE121-C96D-6B41-AF6E-77130F9AD902}" sibTransId="{B89B42A4-5847-EC49-99B7-706C08718444}"/>
    <dgm:cxn modelId="{85BC3EE6-99C4-3146-B15D-4BFF9C06A070}" type="presOf" srcId="{3B3E1A6D-2CA2-AB4D-9D9F-C18A17420010}" destId="{51150E20-E110-B743-A03F-5B23645A74F4}" srcOrd="0" destOrd="0" presId="urn:microsoft.com/office/officeart/2016/7/layout/RepeatingBendingProcessNew"/>
    <dgm:cxn modelId="{269B1FEC-AFA4-674F-B47F-0D73E10760C9}" srcId="{FBF7AF9D-A5FC-4C30-A59B-184E92CF2924}" destId="{CA1ADAC8-901E-C847-898C-70E923B1EC2A}" srcOrd="6" destOrd="0" parTransId="{C02560CE-787D-844D-A9A2-D68A066FB163}" sibTransId="{B1FD622E-8238-9240-BCE7-0D37F0469526}"/>
    <dgm:cxn modelId="{188C34F0-7A1C-F145-B309-9422F51D1DD0}" type="presOf" srcId="{3B3E1A6D-2CA2-AB4D-9D9F-C18A17420010}" destId="{F109D174-6AFA-364B-A56C-73ACBB60B352}" srcOrd="1" destOrd="0" presId="urn:microsoft.com/office/officeart/2016/7/layout/RepeatingBendingProcessNew"/>
    <dgm:cxn modelId="{154389FC-5B98-5840-8ACC-C09C099CB639}" srcId="{FBF7AF9D-A5FC-4C30-A59B-184E92CF2924}" destId="{E6941D97-43FE-C04E-BC8F-955EB92E6A89}" srcOrd="2" destOrd="0" parTransId="{F8510545-943D-8748-8562-1F2AB8EC9F38}" sibTransId="{3B3E1A6D-2CA2-AB4D-9D9F-C18A17420010}"/>
    <dgm:cxn modelId="{090F22DE-7DF0-2D4C-B57A-9098894B0F1F}" type="presParOf" srcId="{232BDA9C-A707-8947-9BB3-2C715B031946}" destId="{5E02EED7-7E31-424D-BDF5-8DC7A15ACA09}" srcOrd="0" destOrd="0" presId="urn:microsoft.com/office/officeart/2016/7/layout/RepeatingBendingProcessNew"/>
    <dgm:cxn modelId="{FE5CC61A-CA40-AD4D-BCEE-C35B9C1A6161}" type="presParOf" srcId="{232BDA9C-A707-8947-9BB3-2C715B031946}" destId="{9E882704-61FC-BC42-BAD6-B3E064E84FD7}" srcOrd="1" destOrd="0" presId="urn:microsoft.com/office/officeart/2016/7/layout/RepeatingBendingProcessNew"/>
    <dgm:cxn modelId="{7B4F55D1-2A9D-E542-837D-A3025AC13C04}" type="presParOf" srcId="{9E882704-61FC-BC42-BAD6-B3E064E84FD7}" destId="{48461CD8-3B95-4D4A-AB42-DA65F18B70F0}" srcOrd="0" destOrd="0" presId="urn:microsoft.com/office/officeart/2016/7/layout/RepeatingBendingProcessNew"/>
    <dgm:cxn modelId="{0F5E4AC3-CD89-3E41-8325-EAC4FEFF3780}" type="presParOf" srcId="{232BDA9C-A707-8947-9BB3-2C715B031946}" destId="{52685A70-A2DA-9344-A56A-8F699B0594AF}" srcOrd="2" destOrd="0" presId="urn:microsoft.com/office/officeart/2016/7/layout/RepeatingBendingProcessNew"/>
    <dgm:cxn modelId="{37CF9EB6-DFA2-A547-B232-74F1463B56A7}" type="presParOf" srcId="{232BDA9C-A707-8947-9BB3-2C715B031946}" destId="{64F09FBC-2898-9B47-8369-A1ADD894FE18}" srcOrd="3" destOrd="0" presId="urn:microsoft.com/office/officeart/2016/7/layout/RepeatingBendingProcessNew"/>
    <dgm:cxn modelId="{6860C536-727C-7142-A679-741FF2FD7CCA}" type="presParOf" srcId="{64F09FBC-2898-9B47-8369-A1ADD894FE18}" destId="{A53F6B2E-8060-D24B-894B-521363F54EA4}" srcOrd="0" destOrd="0" presId="urn:microsoft.com/office/officeart/2016/7/layout/RepeatingBendingProcessNew"/>
    <dgm:cxn modelId="{FBCD1C62-67F9-944F-B8F8-907BF80075CD}" type="presParOf" srcId="{232BDA9C-A707-8947-9BB3-2C715B031946}" destId="{46E7FA9C-6020-564E-9D98-620D8C2BC932}" srcOrd="4" destOrd="0" presId="urn:microsoft.com/office/officeart/2016/7/layout/RepeatingBendingProcessNew"/>
    <dgm:cxn modelId="{87345E17-823A-E84D-A998-C30B4D382346}" type="presParOf" srcId="{232BDA9C-A707-8947-9BB3-2C715B031946}" destId="{51150E20-E110-B743-A03F-5B23645A74F4}" srcOrd="5" destOrd="0" presId="urn:microsoft.com/office/officeart/2016/7/layout/RepeatingBendingProcessNew"/>
    <dgm:cxn modelId="{B8114255-1C1C-D347-9475-8A8E81CA88D4}" type="presParOf" srcId="{51150E20-E110-B743-A03F-5B23645A74F4}" destId="{F109D174-6AFA-364B-A56C-73ACBB60B352}" srcOrd="0" destOrd="0" presId="urn:microsoft.com/office/officeart/2016/7/layout/RepeatingBendingProcessNew"/>
    <dgm:cxn modelId="{45409943-A2B4-AA43-BAC1-2C65591172B9}" type="presParOf" srcId="{232BDA9C-A707-8947-9BB3-2C715B031946}" destId="{52B068BB-9984-E747-8AEA-1104D8B0CEDB}" srcOrd="6" destOrd="0" presId="urn:microsoft.com/office/officeart/2016/7/layout/RepeatingBendingProcessNew"/>
    <dgm:cxn modelId="{2C55B633-D34C-3B43-B1AE-4D2E40E8A0F8}" type="presParOf" srcId="{232BDA9C-A707-8947-9BB3-2C715B031946}" destId="{A28FA099-5923-D44C-97BC-DFDE7963361C}" srcOrd="7" destOrd="0" presId="urn:microsoft.com/office/officeart/2016/7/layout/RepeatingBendingProcessNew"/>
    <dgm:cxn modelId="{559070DD-C1A6-0045-AC0B-390F2018DE81}" type="presParOf" srcId="{A28FA099-5923-D44C-97BC-DFDE7963361C}" destId="{094CF2C3-A49E-BC4F-A090-6AFDC9AE3466}" srcOrd="0" destOrd="0" presId="urn:microsoft.com/office/officeart/2016/7/layout/RepeatingBendingProcessNew"/>
    <dgm:cxn modelId="{3023147D-67D9-DF4C-8A85-4DC556F4838B}" type="presParOf" srcId="{232BDA9C-A707-8947-9BB3-2C715B031946}" destId="{325479C7-CA24-E24D-8541-A40B665424EA}" srcOrd="8" destOrd="0" presId="urn:microsoft.com/office/officeart/2016/7/layout/RepeatingBendingProcessNew"/>
    <dgm:cxn modelId="{3B0DEF56-A068-DF4C-B73A-0C95C3C0C330}" type="presParOf" srcId="{232BDA9C-A707-8947-9BB3-2C715B031946}" destId="{6B2E3BB8-9B51-3B4B-AD59-32765B71BE78}" srcOrd="9" destOrd="0" presId="urn:microsoft.com/office/officeart/2016/7/layout/RepeatingBendingProcessNew"/>
    <dgm:cxn modelId="{736D00B3-2253-DE4D-93E8-2DA53D7FB998}" type="presParOf" srcId="{6B2E3BB8-9B51-3B4B-AD59-32765B71BE78}" destId="{435A26BD-FC46-8740-83B5-46F0D975FC95}" srcOrd="0" destOrd="0" presId="urn:microsoft.com/office/officeart/2016/7/layout/RepeatingBendingProcessNew"/>
    <dgm:cxn modelId="{9B5C08CD-D592-AF49-86F9-4FD05A7D55A2}" type="presParOf" srcId="{232BDA9C-A707-8947-9BB3-2C715B031946}" destId="{7355CBDA-21E8-554C-9740-AB9DC7F20687}" srcOrd="10" destOrd="0" presId="urn:microsoft.com/office/officeart/2016/7/layout/RepeatingBendingProcessNew"/>
    <dgm:cxn modelId="{2AA834A4-9089-BC44-A80B-04367AE8B8CB}" type="presParOf" srcId="{232BDA9C-A707-8947-9BB3-2C715B031946}" destId="{82C68E12-BD07-6A4E-9B87-0393938709FE}" srcOrd="11" destOrd="0" presId="urn:microsoft.com/office/officeart/2016/7/layout/RepeatingBendingProcessNew"/>
    <dgm:cxn modelId="{46C4E5C7-2480-AF47-856F-397CACDAAD4A}" type="presParOf" srcId="{82C68E12-BD07-6A4E-9B87-0393938709FE}" destId="{C945108A-3500-6047-84DE-BEA2A7EFE23E}" srcOrd="0" destOrd="0" presId="urn:microsoft.com/office/officeart/2016/7/layout/RepeatingBendingProcessNew"/>
    <dgm:cxn modelId="{C3832FD5-91DA-BC48-A246-C14F8131C212}" type="presParOf" srcId="{232BDA9C-A707-8947-9BB3-2C715B031946}" destId="{CCB84BEF-8FEA-E745-AC60-BFCF244CFFA3}" srcOrd="12" destOrd="0" presId="urn:microsoft.com/office/officeart/2016/7/layout/RepeatingBendingProcessNew"/>
    <dgm:cxn modelId="{1F92FA2C-74F4-4B47-9B92-CFBCF9FEA0CE}" type="presParOf" srcId="{232BDA9C-A707-8947-9BB3-2C715B031946}" destId="{8BE69314-7F07-3E41-A37A-C904979AEFA3}" srcOrd="13" destOrd="0" presId="urn:microsoft.com/office/officeart/2016/7/layout/RepeatingBendingProcessNew"/>
    <dgm:cxn modelId="{7F7BD062-3197-E14A-A777-750E05759CBE}" type="presParOf" srcId="{8BE69314-7F07-3E41-A37A-C904979AEFA3}" destId="{C73F3C5E-DF33-CA49-BA2C-4B99D0C8F71B}" srcOrd="0" destOrd="0" presId="urn:microsoft.com/office/officeart/2016/7/layout/RepeatingBendingProcessNew"/>
    <dgm:cxn modelId="{559462C0-3E63-ED49-9C18-4B2DCF6AE1F3}" type="presParOf" srcId="{232BDA9C-A707-8947-9BB3-2C715B031946}" destId="{37A7A1A9-E5D9-EB4E-AF17-AD56134981D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BC7D38-E991-4F42-AADE-7ADAC6497C9F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B53F14C-4A92-B74F-A3CE-27B41FFC2C10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IMPORTANT KEY FIGURES</a:t>
          </a:r>
        </a:p>
      </dgm:t>
    </dgm:pt>
    <dgm:pt modelId="{0EE0E1C2-9A22-1447-97B7-443A617645BA}" type="parTrans" cxnId="{917F78A9-C8F3-D144-A148-719F5B5B0553}">
      <dgm:prSet/>
      <dgm:spPr/>
      <dgm:t>
        <a:bodyPr/>
        <a:lstStyle/>
        <a:p>
          <a:endParaRPr lang="en-US" sz="1400" b="1"/>
        </a:p>
      </dgm:t>
    </dgm:pt>
    <dgm:pt modelId="{5D39EBF4-0FA5-6845-984A-7BCAF5D8DB56}" type="sibTrans" cxnId="{917F78A9-C8F3-D144-A148-719F5B5B0553}">
      <dgm:prSet/>
      <dgm:spPr/>
      <dgm:t>
        <a:bodyPr/>
        <a:lstStyle/>
        <a:p>
          <a:endParaRPr lang="en-US" sz="1400" b="1"/>
        </a:p>
      </dgm:t>
    </dgm:pt>
    <dgm:pt modelId="{93FA8156-8E71-BF4A-8FFF-4CA717E06AB0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Restaurant listings in Zomato 270k</a:t>
          </a:r>
        </a:p>
      </dgm:t>
    </dgm:pt>
    <dgm:pt modelId="{2DECCABF-881B-2442-907F-90DCCCC68D64}" type="parTrans" cxnId="{9AB8BDCE-B30E-884D-AE65-5B1D94E924DA}">
      <dgm:prSet/>
      <dgm:spPr/>
      <dgm:t>
        <a:bodyPr/>
        <a:lstStyle/>
        <a:p>
          <a:endParaRPr lang="en-US" sz="1400" b="1"/>
        </a:p>
      </dgm:t>
    </dgm:pt>
    <dgm:pt modelId="{8E1B7DE0-BB13-3A49-8FBD-7F03FF0F987B}" type="sibTrans" cxnId="{9AB8BDCE-B30E-884D-AE65-5B1D94E924DA}">
      <dgm:prSet/>
      <dgm:spPr/>
      <dgm:t>
        <a:bodyPr/>
        <a:lstStyle/>
        <a:p>
          <a:endParaRPr lang="en-US" sz="1400" b="1"/>
        </a:p>
      </dgm:t>
    </dgm:pt>
    <dgm:pt modelId="{A21709F8-590C-D44C-8958-B5BB4A98343B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Domino's Pizza stores 1,312</a:t>
          </a:r>
        </a:p>
      </dgm:t>
    </dgm:pt>
    <dgm:pt modelId="{189710BA-DE3D-7B42-82C0-9977BD1F9DBF}" type="parTrans" cxnId="{557115E0-6F5D-8F46-AEA2-D431F42D8521}">
      <dgm:prSet/>
      <dgm:spPr/>
      <dgm:t>
        <a:bodyPr/>
        <a:lstStyle/>
        <a:p>
          <a:endParaRPr lang="en-US" sz="1400" b="1"/>
        </a:p>
      </dgm:t>
    </dgm:pt>
    <dgm:pt modelId="{8412E7FE-BC97-1C40-AB57-F93BDCE4E0AB}" type="sibTrans" cxnId="{557115E0-6F5D-8F46-AEA2-D431F42D8521}">
      <dgm:prSet/>
      <dgm:spPr/>
      <dgm:t>
        <a:bodyPr/>
        <a:lstStyle/>
        <a:p>
          <a:endParaRPr lang="en-US" sz="1400" b="1"/>
        </a:p>
      </dgm:t>
    </dgm:pt>
    <dgm:pt modelId="{AC507B78-AF15-9F43-9662-E9F042D15DB7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Starbucks Café outlets 176 cities</a:t>
          </a:r>
        </a:p>
      </dgm:t>
    </dgm:pt>
    <dgm:pt modelId="{F46A6983-7B87-9C47-BD7A-BB6C9E3355C6}" type="parTrans" cxnId="{DA252ED2-9B5E-6841-B69E-051C735DBA7C}">
      <dgm:prSet/>
      <dgm:spPr/>
      <dgm:t>
        <a:bodyPr/>
        <a:lstStyle/>
        <a:p>
          <a:endParaRPr lang="en-US" sz="1400" b="1"/>
        </a:p>
      </dgm:t>
    </dgm:pt>
    <dgm:pt modelId="{99B19B4F-F31E-6043-9381-31D9EBFD81E7}" type="sibTrans" cxnId="{DA252ED2-9B5E-6841-B69E-051C735DBA7C}">
      <dgm:prSet/>
      <dgm:spPr/>
      <dgm:t>
        <a:bodyPr/>
        <a:lstStyle/>
        <a:p>
          <a:endParaRPr lang="en-US" sz="1400" b="1"/>
        </a:p>
      </dgm:t>
    </dgm:pt>
    <dgm:pt modelId="{6142F33D-D24D-5D4F-A9CA-4BF6772680C2}">
      <dgm:prSet custT="1"/>
      <dgm:spPr/>
      <dgm:t>
        <a:bodyPr/>
        <a:lstStyle/>
        <a:p>
          <a:r>
            <a:rPr lang="en-US" sz="1800" b="1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FAST FOOD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645349-5743-8B4B-9595-5B6B8F282EB3}" type="parTrans" cxnId="{39D08E4A-A3EC-5747-98F1-3879F7B1164D}">
      <dgm:prSet/>
      <dgm:spPr/>
      <dgm:t>
        <a:bodyPr/>
        <a:lstStyle/>
        <a:p>
          <a:endParaRPr lang="en-US" sz="1400" b="1"/>
        </a:p>
      </dgm:t>
    </dgm:pt>
    <dgm:pt modelId="{F3790DFD-5ED6-774B-A9D6-604EB809DF10}" type="sibTrans" cxnId="{39D08E4A-A3EC-5747-98F1-3879F7B1164D}">
      <dgm:prSet/>
      <dgm:spPr/>
      <dgm:t>
        <a:bodyPr/>
        <a:lstStyle/>
        <a:p>
          <a:endParaRPr lang="en-US" sz="1400" b="1"/>
        </a:p>
      </dgm:t>
    </dgm:pt>
    <dgm:pt modelId="{9801E6F9-A92D-484F-A901-8D0E1DE57315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Number of YUM! Brands units 50,170</a:t>
          </a:r>
        </a:p>
      </dgm:t>
    </dgm:pt>
    <dgm:pt modelId="{BF33E780-597C-7546-8A3B-A33900A7BB40}" type="parTrans" cxnId="{9888B53B-015F-6848-926F-FB4313464426}">
      <dgm:prSet/>
      <dgm:spPr/>
      <dgm:t>
        <a:bodyPr/>
        <a:lstStyle/>
        <a:p>
          <a:endParaRPr lang="en-US" sz="1400" b="1"/>
        </a:p>
      </dgm:t>
    </dgm:pt>
    <dgm:pt modelId="{ABD6A8A4-D409-4344-BB20-A9BE494893D3}" type="sibTrans" cxnId="{9888B53B-015F-6848-926F-FB4313464426}">
      <dgm:prSet/>
      <dgm:spPr/>
      <dgm:t>
        <a:bodyPr/>
        <a:lstStyle/>
        <a:p>
          <a:endParaRPr lang="en-US" sz="1400" b="1"/>
        </a:p>
      </dgm:t>
    </dgm:pt>
    <dgm:pt modelId="{A8609716-6838-814F-83E2-C15032CB696D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MOST VISITED FAST FOOD RESTAURANT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  <a:hlinkClick xmlns:r="http://schemas.openxmlformats.org/officeDocument/2006/relationships" r:id="rId1"/>
          </a:endParaRPr>
        </a:p>
      </dgm:t>
    </dgm:pt>
    <dgm:pt modelId="{44AD7746-AE54-794D-B419-62745CBE3933}" type="parTrans" cxnId="{80B53389-E1C9-B040-8A4A-02FE76E8F4D6}">
      <dgm:prSet/>
      <dgm:spPr/>
      <dgm:t>
        <a:bodyPr/>
        <a:lstStyle/>
        <a:p>
          <a:endParaRPr lang="en-US" sz="1400" b="1"/>
        </a:p>
      </dgm:t>
    </dgm:pt>
    <dgm:pt modelId="{4BE494B2-4BF7-FE4A-9374-6975D19E8711}" type="sibTrans" cxnId="{80B53389-E1C9-B040-8A4A-02FE76E8F4D6}">
      <dgm:prSet/>
      <dgm:spPr/>
      <dgm:t>
        <a:bodyPr/>
        <a:lstStyle/>
        <a:p>
          <a:endParaRPr lang="en-US" sz="1400" b="1"/>
        </a:p>
      </dgm:t>
    </dgm:pt>
    <dgm:pt modelId="{6F0D11EA-37F5-8E46-9898-C4DCE6059E04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Domino's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  <a:hlinkClick xmlns:r="http://schemas.openxmlformats.org/officeDocument/2006/relationships" r:id="rId1"/>
          </a:endParaRPr>
        </a:p>
      </dgm:t>
    </dgm:pt>
    <dgm:pt modelId="{8173B7AF-54EC-1849-89F5-72B0033AD256}" type="parTrans" cxnId="{70A92852-901E-1449-BDA9-B40EDB346F75}">
      <dgm:prSet/>
      <dgm:spPr/>
      <dgm:t>
        <a:bodyPr/>
        <a:lstStyle/>
        <a:p>
          <a:endParaRPr lang="en-US" sz="1400" b="1"/>
        </a:p>
      </dgm:t>
    </dgm:pt>
    <dgm:pt modelId="{2F291E32-6470-4A41-B3E7-526A5129A2B3}" type="sibTrans" cxnId="{70A92852-901E-1449-BDA9-B40EDB346F75}">
      <dgm:prSet/>
      <dgm:spPr/>
      <dgm:t>
        <a:bodyPr/>
        <a:lstStyle/>
        <a:p>
          <a:endParaRPr lang="en-US" sz="1400" b="1"/>
        </a:p>
      </dgm:t>
    </dgm:pt>
    <dgm:pt modelId="{01290B70-3E5B-394C-969D-4CCF6FB1DF34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AVERAGE WEEKLY CONSUMPTION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  <a:hlinkClick xmlns:r="http://schemas.openxmlformats.org/officeDocument/2006/relationships" r:id="rId2"/>
          </a:endParaRPr>
        </a:p>
      </dgm:t>
    </dgm:pt>
    <dgm:pt modelId="{CB651C59-9406-D54E-B887-F9E33A303A11}" type="parTrans" cxnId="{42628893-A1B9-0541-84D1-03515A9331A1}">
      <dgm:prSet/>
      <dgm:spPr/>
      <dgm:t>
        <a:bodyPr/>
        <a:lstStyle/>
        <a:p>
          <a:endParaRPr lang="en-US" sz="1400" b="1"/>
        </a:p>
      </dgm:t>
    </dgm:pt>
    <dgm:pt modelId="{DA636F24-EFB7-4F44-B127-4E217932A727}" type="sibTrans" cxnId="{42628893-A1B9-0541-84D1-03515A9331A1}">
      <dgm:prSet/>
      <dgm:spPr/>
      <dgm:t>
        <a:bodyPr/>
        <a:lstStyle/>
        <a:p>
          <a:endParaRPr lang="en-US" sz="1400" b="1"/>
        </a:p>
      </dgm:t>
    </dgm:pt>
    <dgm:pt modelId="{B483683D-06BE-3941-B481-F108D8708476}">
      <dgm:prSet custT="1"/>
      <dgm:spPr/>
      <dgm:t>
        <a:bodyPr/>
        <a:lstStyle/>
        <a:p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1-3 times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  <a:hlinkClick xmlns:r="http://schemas.openxmlformats.org/officeDocument/2006/relationships" r:id="rId2"/>
          </a:endParaRPr>
        </a:p>
      </dgm:t>
    </dgm:pt>
    <dgm:pt modelId="{CE78BDD2-C6A6-0B47-B2B7-01F535A9579D}" type="parTrans" cxnId="{E3FF5350-68CA-6243-A68B-DAAD17CF56AA}">
      <dgm:prSet/>
      <dgm:spPr/>
      <dgm:t>
        <a:bodyPr/>
        <a:lstStyle/>
        <a:p>
          <a:endParaRPr lang="en-US" sz="1400" b="1"/>
        </a:p>
      </dgm:t>
    </dgm:pt>
    <dgm:pt modelId="{026F3843-F2D3-8744-A55E-D01543609D66}" type="sibTrans" cxnId="{E3FF5350-68CA-6243-A68B-DAAD17CF56AA}">
      <dgm:prSet/>
      <dgm:spPr/>
      <dgm:t>
        <a:bodyPr/>
        <a:lstStyle/>
        <a:p>
          <a:endParaRPr lang="en-US" sz="1400" b="1"/>
        </a:p>
      </dgm:t>
    </dgm:pt>
    <dgm:pt modelId="{CC5DA39B-C745-F549-9FDC-71F9479CED76}" type="pres">
      <dgm:prSet presAssocID="{13BC7D38-E991-4F42-AADE-7ADAC6497C9F}" presName="Name0" presStyleCnt="0">
        <dgm:presLayoutVars>
          <dgm:dir/>
          <dgm:animLvl val="lvl"/>
          <dgm:resizeHandles val="exact"/>
        </dgm:presLayoutVars>
      </dgm:prSet>
      <dgm:spPr/>
    </dgm:pt>
    <dgm:pt modelId="{58FA2E36-097B-874E-98C3-28F94434CFE5}" type="pres">
      <dgm:prSet presAssocID="{6B53F14C-4A92-B74F-A3CE-27B41FFC2C10}" presName="linNode" presStyleCnt="0"/>
      <dgm:spPr/>
    </dgm:pt>
    <dgm:pt modelId="{5EF9A6B4-B499-E348-A5A1-BD46F321E8A6}" type="pres">
      <dgm:prSet presAssocID="{6B53F14C-4A92-B74F-A3CE-27B41FFC2C10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6B60ECC-22DA-C349-ABB5-43FD0A884B45}" type="pres">
      <dgm:prSet presAssocID="{6B53F14C-4A92-B74F-A3CE-27B41FFC2C10}" presName="descendantText" presStyleLbl="alignAccFollowNode1" presStyleIdx="0" presStyleCnt="4">
        <dgm:presLayoutVars>
          <dgm:bulletEnabled val="1"/>
        </dgm:presLayoutVars>
      </dgm:prSet>
      <dgm:spPr/>
    </dgm:pt>
    <dgm:pt modelId="{650D24C3-5216-EB46-B4D7-B2EBCEFE7F07}" type="pres">
      <dgm:prSet presAssocID="{5D39EBF4-0FA5-6845-984A-7BCAF5D8DB56}" presName="sp" presStyleCnt="0"/>
      <dgm:spPr/>
    </dgm:pt>
    <dgm:pt modelId="{B0EE6E9C-ADD2-4947-BBB7-FF9E58FC82C6}" type="pres">
      <dgm:prSet presAssocID="{6142F33D-D24D-5D4F-A9CA-4BF6772680C2}" presName="linNode" presStyleCnt="0"/>
      <dgm:spPr/>
    </dgm:pt>
    <dgm:pt modelId="{B6832CB0-419A-4247-A4AA-818CD6238586}" type="pres">
      <dgm:prSet presAssocID="{6142F33D-D24D-5D4F-A9CA-4BF6772680C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6BC3F81-9D52-A547-8EC8-6D84DC784013}" type="pres">
      <dgm:prSet presAssocID="{6142F33D-D24D-5D4F-A9CA-4BF6772680C2}" presName="descendantText" presStyleLbl="alignAccFollowNode1" presStyleIdx="1" presStyleCnt="4">
        <dgm:presLayoutVars>
          <dgm:bulletEnabled val="1"/>
        </dgm:presLayoutVars>
      </dgm:prSet>
      <dgm:spPr/>
    </dgm:pt>
    <dgm:pt modelId="{C8D16AC5-DC8C-E448-866E-BAB7927CDDC8}" type="pres">
      <dgm:prSet presAssocID="{F3790DFD-5ED6-774B-A9D6-604EB809DF10}" presName="sp" presStyleCnt="0"/>
      <dgm:spPr/>
    </dgm:pt>
    <dgm:pt modelId="{75B292C6-7E5D-DD44-8880-C5DF83BDA5C0}" type="pres">
      <dgm:prSet presAssocID="{A8609716-6838-814F-83E2-C15032CB696D}" presName="linNode" presStyleCnt="0"/>
      <dgm:spPr/>
    </dgm:pt>
    <dgm:pt modelId="{23B91B47-7DFA-2E4D-B715-FFE2A54FA443}" type="pres">
      <dgm:prSet presAssocID="{A8609716-6838-814F-83E2-C15032CB696D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3367896-1F15-C149-94A3-3CBC8EF7D45F}" type="pres">
      <dgm:prSet presAssocID="{A8609716-6838-814F-83E2-C15032CB696D}" presName="descendantText" presStyleLbl="alignAccFollowNode1" presStyleIdx="2" presStyleCnt="4">
        <dgm:presLayoutVars>
          <dgm:bulletEnabled val="1"/>
        </dgm:presLayoutVars>
      </dgm:prSet>
      <dgm:spPr/>
    </dgm:pt>
    <dgm:pt modelId="{576E1725-D8EB-4848-97E1-5561183990FC}" type="pres">
      <dgm:prSet presAssocID="{4BE494B2-4BF7-FE4A-9374-6975D19E8711}" presName="sp" presStyleCnt="0"/>
      <dgm:spPr/>
    </dgm:pt>
    <dgm:pt modelId="{FB6A7122-050F-B84F-91F3-4D924C12763E}" type="pres">
      <dgm:prSet presAssocID="{01290B70-3E5B-394C-969D-4CCF6FB1DF34}" presName="linNode" presStyleCnt="0"/>
      <dgm:spPr/>
    </dgm:pt>
    <dgm:pt modelId="{2C3A4588-EDD6-A945-ACEB-763F8A9D91BE}" type="pres">
      <dgm:prSet presAssocID="{01290B70-3E5B-394C-969D-4CCF6FB1DF34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E72D364-0FB6-3946-A9A7-7E04BCBD43A9}" type="pres">
      <dgm:prSet presAssocID="{01290B70-3E5B-394C-969D-4CCF6FB1DF34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1433F20-CBF9-B54B-BBEF-BFA49B0461B1}" type="presOf" srcId="{6F0D11EA-37F5-8E46-9898-C4DCE6059E04}" destId="{13367896-1F15-C149-94A3-3CBC8EF7D45F}" srcOrd="0" destOrd="0" presId="urn:microsoft.com/office/officeart/2005/8/layout/vList5"/>
    <dgm:cxn modelId="{9888B53B-015F-6848-926F-FB4313464426}" srcId="{6142F33D-D24D-5D4F-A9CA-4BF6772680C2}" destId="{9801E6F9-A92D-484F-A901-8D0E1DE57315}" srcOrd="0" destOrd="0" parTransId="{BF33E780-597C-7546-8A3B-A33900A7BB40}" sibTransId="{ABD6A8A4-D409-4344-BB20-A9BE494893D3}"/>
    <dgm:cxn modelId="{39D08E4A-A3EC-5747-98F1-3879F7B1164D}" srcId="{13BC7D38-E991-4F42-AADE-7ADAC6497C9F}" destId="{6142F33D-D24D-5D4F-A9CA-4BF6772680C2}" srcOrd="1" destOrd="0" parTransId="{C2645349-5743-8B4B-9595-5B6B8F282EB3}" sibTransId="{F3790DFD-5ED6-774B-A9D6-604EB809DF10}"/>
    <dgm:cxn modelId="{E3FF5350-68CA-6243-A68B-DAAD17CF56AA}" srcId="{01290B70-3E5B-394C-969D-4CCF6FB1DF34}" destId="{B483683D-06BE-3941-B481-F108D8708476}" srcOrd="0" destOrd="0" parTransId="{CE78BDD2-C6A6-0B47-B2B7-01F535A9579D}" sibTransId="{026F3843-F2D3-8744-A55E-D01543609D66}"/>
    <dgm:cxn modelId="{70A92852-901E-1449-BDA9-B40EDB346F75}" srcId="{A8609716-6838-814F-83E2-C15032CB696D}" destId="{6F0D11EA-37F5-8E46-9898-C4DCE6059E04}" srcOrd="0" destOrd="0" parTransId="{8173B7AF-54EC-1849-89F5-72B0033AD256}" sibTransId="{2F291E32-6470-4A41-B3E7-526A5129A2B3}"/>
    <dgm:cxn modelId="{FC1F2E52-DB25-F349-B334-EA4DA5777197}" type="presOf" srcId="{93FA8156-8E71-BF4A-8FFF-4CA717E06AB0}" destId="{86B60ECC-22DA-C349-ABB5-43FD0A884B45}" srcOrd="0" destOrd="0" presId="urn:microsoft.com/office/officeart/2005/8/layout/vList5"/>
    <dgm:cxn modelId="{073DF958-4016-A843-942C-89F727745996}" type="presOf" srcId="{AC507B78-AF15-9F43-9662-E9F042D15DB7}" destId="{86B60ECC-22DA-C349-ABB5-43FD0A884B45}" srcOrd="0" destOrd="2" presId="urn:microsoft.com/office/officeart/2005/8/layout/vList5"/>
    <dgm:cxn modelId="{342B475A-DA33-1A44-ADDE-F75AD350A6BD}" type="presOf" srcId="{9801E6F9-A92D-484F-A901-8D0E1DE57315}" destId="{96BC3F81-9D52-A547-8EC8-6D84DC784013}" srcOrd="0" destOrd="0" presId="urn:microsoft.com/office/officeart/2005/8/layout/vList5"/>
    <dgm:cxn modelId="{25F8E673-D3E4-9041-8E42-9F0FC79F791A}" type="presOf" srcId="{6142F33D-D24D-5D4F-A9CA-4BF6772680C2}" destId="{B6832CB0-419A-4247-A4AA-818CD6238586}" srcOrd="0" destOrd="0" presId="urn:microsoft.com/office/officeart/2005/8/layout/vList5"/>
    <dgm:cxn modelId="{124CB57A-783C-7140-90EA-3742314FA757}" type="presOf" srcId="{13BC7D38-E991-4F42-AADE-7ADAC6497C9F}" destId="{CC5DA39B-C745-F549-9FDC-71F9479CED76}" srcOrd="0" destOrd="0" presId="urn:microsoft.com/office/officeart/2005/8/layout/vList5"/>
    <dgm:cxn modelId="{80B53389-E1C9-B040-8A4A-02FE76E8F4D6}" srcId="{13BC7D38-E991-4F42-AADE-7ADAC6497C9F}" destId="{A8609716-6838-814F-83E2-C15032CB696D}" srcOrd="2" destOrd="0" parTransId="{44AD7746-AE54-794D-B419-62745CBE3933}" sibTransId="{4BE494B2-4BF7-FE4A-9374-6975D19E8711}"/>
    <dgm:cxn modelId="{42628893-A1B9-0541-84D1-03515A9331A1}" srcId="{13BC7D38-E991-4F42-AADE-7ADAC6497C9F}" destId="{01290B70-3E5B-394C-969D-4CCF6FB1DF34}" srcOrd="3" destOrd="0" parTransId="{CB651C59-9406-D54E-B887-F9E33A303A11}" sibTransId="{DA636F24-EFB7-4F44-B127-4E217932A727}"/>
    <dgm:cxn modelId="{917F78A9-C8F3-D144-A148-719F5B5B0553}" srcId="{13BC7D38-E991-4F42-AADE-7ADAC6497C9F}" destId="{6B53F14C-4A92-B74F-A3CE-27B41FFC2C10}" srcOrd="0" destOrd="0" parTransId="{0EE0E1C2-9A22-1447-97B7-443A617645BA}" sibTransId="{5D39EBF4-0FA5-6845-984A-7BCAF5D8DB56}"/>
    <dgm:cxn modelId="{F3CAD4BF-80A4-CF4A-948B-45696BAA4084}" type="presOf" srcId="{A21709F8-590C-D44C-8958-B5BB4A98343B}" destId="{86B60ECC-22DA-C349-ABB5-43FD0A884B45}" srcOrd="0" destOrd="1" presId="urn:microsoft.com/office/officeart/2005/8/layout/vList5"/>
    <dgm:cxn modelId="{6A0C2FC9-7EFC-A746-9367-6D0FDE3A3618}" type="presOf" srcId="{6B53F14C-4A92-B74F-A3CE-27B41FFC2C10}" destId="{5EF9A6B4-B499-E348-A5A1-BD46F321E8A6}" srcOrd="0" destOrd="0" presId="urn:microsoft.com/office/officeart/2005/8/layout/vList5"/>
    <dgm:cxn modelId="{9AB8BDCE-B30E-884D-AE65-5B1D94E924DA}" srcId="{6B53F14C-4A92-B74F-A3CE-27B41FFC2C10}" destId="{93FA8156-8E71-BF4A-8FFF-4CA717E06AB0}" srcOrd="0" destOrd="0" parTransId="{2DECCABF-881B-2442-907F-90DCCCC68D64}" sibTransId="{8E1B7DE0-BB13-3A49-8FBD-7F03FF0F987B}"/>
    <dgm:cxn modelId="{DA252ED2-9B5E-6841-B69E-051C735DBA7C}" srcId="{6B53F14C-4A92-B74F-A3CE-27B41FFC2C10}" destId="{AC507B78-AF15-9F43-9662-E9F042D15DB7}" srcOrd="2" destOrd="0" parTransId="{F46A6983-7B87-9C47-BD7A-BB6C9E3355C6}" sibTransId="{99B19B4F-F31E-6043-9381-31D9EBFD81E7}"/>
    <dgm:cxn modelId="{557115E0-6F5D-8F46-AEA2-D431F42D8521}" srcId="{6B53F14C-4A92-B74F-A3CE-27B41FFC2C10}" destId="{A21709F8-590C-D44C-8958-B5BB4A98343B}" srcOrd="1" destOrd="0" parTransId="{189710BA-DE3D-7B42-82C0-9977BD1F9DBF}" sibTransId="{8412E7FE-BC97-1C40-AB57-F93BDCE4E0AB}"/>
    <dgm:cxn modelId="{06627CE2-C3BC-2345-9E8D-CC89FE328185}" type="presOf" srcId="{01290B70-3E5B-394C-969D-4CCF6FB1DF34}" destId="{2C3A4588-EDD6-A945-ACEB-763F8A9D91BE}" srcOrd="0" destOrd="0" presId="urn:microsoft.com/office/officeart/2005/8/layout/vList5"/>
    <dgm:cxn modelId="{99C6EEEC-52E2-F84E-815C-502B65389422}" type="presOf" srcId="{B483683D-06BE-3941-B481-F108D8708476}" destId="{6E72D364-0FB6-3946-A9A7-7E04BCBD43A9}" srcOrd="0" destOrd="0" presId="urn:microsoft.com/office/officeart/2005/8/layout/vList5"/>
    <dgm:cxn modelId="{0168BBFE-3D69-A948-91EA-472A82084A8E}" type="presOf" srcId="{A8609716-6838-814F-83E2-C15032CB696D}" destId="{23B91B47-7DFA-2E4D-B715-FFE2A54FA443}" srcOrd="0" destOrd="0" presId="urn:microsoft.com/office/officeart/2005/8/layout/vList5"/>
    <dgm:cxn modelId="{5541799E-4506-AB45-96B8-C83F37BDB8A2}" type="presParOf" srcId="{CC5DA39B-C745-F549-9FDC-71F9479CED76}" destId="{58FA2E36-097B-874E-98C3-28F94434CFE5}" srcOrd="0" destOrd="0" presId="urn:microsoft.com/office/officeart/2005/8/layout/vList5"/>
    <dgm:cxn modelId="{8CD8CA44-FBE1-5545-BE0D-FD46F7811AE4}" type="presParOf" srcId="{58FA2E36-097B-874E-98C3-28F94434CFE5}" destId="{5EF9A6B4-B499-E348-A5A1-BD46F321E8A6}" srcOrd="0" destOrd="0" presId="urn:microsoft.com/office/officeart/2005/8/layout/vList5"/>
    <dgm:cxn modelId="{93E29FBC-9BB2-DD47-A86C-073B1AEBBF75}" type="presParOf" srcId="{58FA2E36-097B-874E-98C3-28F94434CFE5}" destId="{86B60ECC-22DA-C349-ABB5-43FD0A884B45}" srcOrd="1" destOrd="0" presId="urn:microsoft.com/office/officeart/2005/8/layout/vList5"/>
    <dgm:cxn modelId="{16D21474-61AC-614B-A0BA-F2BC128DD3E2}" type="presParOf" srcId="{CC5DA39B-C745-F549-9FDC-71F9479CED76}" destId="{650D24C3-5216-EB46-B4D7-B2EBCEFE7F07}" srcOrd="1" destOrd="0" presId="urn:microsoft.com/office/officeart/2005/8/layout/vList5"/>
    <dgm:cxn modelId="{63B2F201-9CA7-274C-9338-2945FFA68AC4}" type="presParOf" srcId="{CC5DA39B-C745-F549-9FDC-71F9479CED76}" destId="{B0EE6E9C-ADD2-4947-BBB7-FF9E58FC82C6}" srcOrd="2" destOrd="0" presId="urn:microsoft.com/office/officeart/2005/8/layout/vList5"/>
    <dgm:cxn modelId="{5132F236-2013-494A-88A6-7873386742C3}" type="presParOf" srcId="{B0EE6E9C-ADD2-4947-BBB7-FF9E58FC82C6}" destId="{B6832CB0-419A-4247-A4AA-818CD6238586}" srcOrd="0" destOrd="0" presId="urn:microsoft.com/office/officeart/2005/8/layout/vList5"/>
    <dgm:cxn modelId="{848F8C31-6E68-D645-BC9D-7365BE948212}" type="presParOf" srcId="{B0EE6E9C-ADD2-4947-BBB7-FF9E58FC82C6}" destId="{96BC3F81-9D52-A547-8EC8-6D84DC784013}" srcOrd="1" destOrd="0" presId="urn:microsoft.com/office/officeart/2005/8/layout/vList5"/>
    <dgm:cxn modelId="{856C3169-112F-0244-9A67-36896A594518}" type="presParOf" srcId="{CC5DA39B-C745-F549-9FDC-71F9479CED76}" destId="{C8D16AC5-DC8C-E448-866E-BAB7927CDDC8}" srcOrd="3" destOrd="0" presId="urn:microsoft.com/office/officeart/2005/8/layout/vList5"/>
    <dgm:cxn modelId="{EA178FC6-8FDD-F24E-B3BA-5D825EAFC3B4}" type="presParOf" srcId="{CC5DA39B-C745-F549-9FDC-71F9479CED76}" destId="{75B292C6-7E5D-DD44-8880-C5DF83BDA5C0}" srcOrd="4" destOrd="0" presId="urn:microsoft.com/office/officeart/2005/8/layout/vList5"/>
    <dgm:cxn modelId="{01162007-DC2E-D343-8CC9-734F7CD9F2B6}" type="presParOf" srcId="{75B292C6-7E5D-DD44-8880-C5DF83BDA5C0}" destId="{23B91B47-7DFA-2E4D-B715-FFE2A54FA443}" srcOrd="0" destOrd="0" presId="urn:microsoft.com/office/officeart/2005/8/layout/vList5"/>
    <dgm:cxn modelId="{6EACBA50-92D9-2E4D-ACF3-954CE5BD90CB}" type="presParOf" srcId="{75B292C6-7E5D-DD44-8880-C5DF83BDA5C0}" destId="{13367896-1F15-C149-94A3-3CBC8EF7D45F}" srcOrd="1" destOrd="0" presId="urn:microsoft.com/office/officeart/2005/8/layout/vList5"/>
    <dgm:cxn modelId="{33A565F6-9DC4-EF49-A8AE-AC28FE58F6FD}" type="presParOf" srcId="{CC5DA39B-C745-F549-9FDC-71F9479CED76}" destId="{576E1725-D8EB-4848-97E1-5561183990FC}" srcOrd="5" destOrd="0" presId="urn:microsoft.com/office/officeart/2005/8/layout/vList5"/>
    <dgm:cxn modelId="{BDAD6531-55EC-6942-A33C-B2DD1800810F}" type="presParOf" srcId="{CC5DA39B-C745-F549-9FDC-71F9479CED76}" destId="{FB6A7122-050F-B84F-91F3-4D924C12763E}" srcOrd="6" destOrd="0" presId="urn:microsoft.com/office/officeart/2005/8/layout/vList5"/>
    <dgm:cxn modelId="{8BB410F0-4521-7747-BAC9-F4F2C5AA5343}" type="presParOf" srcId="{FB6A7122-050F-B84F-91F3-4D924C12763E}" destId="{2C3A4588-EDD6-A945-ACEB-763F8A9D91BE}" srcOrd="0" destOrd="0" presId="urn:microsoft.com/office/officeart/2005/8/layout/vList5"/>
    <dgm:cxn modelId="{A1B900D7-37E6-434C-86A2-C332E4631C56}" type="presParOf" srcId="{FB6A7122-050F-B84F-91F3-4D924C12763E}" destId="{6E72D364-0FB6-3946-A9A7-7E04BCBD43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2C8EB8-622B-9D49-ADA4-F7AFA0FD950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3E33CBE-45ED-854F-A8C7-828C669288FC}">
      <dgm:prSet/>
      <dgm:spPr/>
      <dgm:t>
        <a:bodyPr/>
        <a:lstStyle/>
        <a:p>
          <a:r>
            <a:rPr lang="en-US"/>
            <a:t>Increasing urbanization</a:t>
          </a:r>
        </a:p>
      </dgm:t>
    </dgm:pt>
    <dgm:pt modelId="{6D7A99FA-8F39-6342-BA20-FDC870A479FB}" type="parTrans" cxnId="{D7C12C3C-9C51-CE41-8809-4A49FC407952}">
      <dgm:prSet/>
      <dgm:spPr/>
      <dgm:t>
        <a:bodyPr/>
        <a:lstStyle/>
        <a:p>
          <a:endParaRPr lang="en-US"/>
        </a:p>
      </dgm:t>
    </dgm:pt>
    <dgm:pt modelId="{6582AB2F-4C87-614D-8392-B82CBAB6CD84}" type="sibTrans" cxnId="{D7C12C3C-9C51-CE41-8809-4A49FC407952}">
      <dgm:prSet/>
      <dgm:spPr/>
      <dgm:t>
        <a:bodyPr/>
        <a:lstStyle/>
        <a:p>
          <a:endParaRPr lang="en-US"/>
        </a:p>
      </dgm:t>
    </dgm:pt>
    <dgm:pt modelId="{2FF62685-602E-CA40-BDE5-8714379FB679}">
      <dgm:prSet/>
      <dgm:spPr/>
      <dgm:t>
        <a:bodyPr/>
        <a:lstStyle/>
        <a:p>
          <a:r>
            <a:rPr lang="en-US"/>
            <a:t>Rapid expansion in food delivery services</a:t>
          </a:r>
        </a:p>
      </dgm:t>
    </dgm:pt>
    <dgm:pt modelId="{B1166E88-A5F9-6A41-9D72-1D1AB4E211C6}" type="parTrans" cxnId="{1E955F1A-A314-D44D-BB48-350A1B0C220D}">
      <dgm:prSet/>
      <dgm:spPr/>
      <dgm:t>
        <a:bodyPr/>
        <a:lstStyle/>
        <a:p>
          <a:endParaRPr lang="en-US"/>
        </a:p>
      </dgm:t>
    </dgm:pt>
    <dgm:pt modelId="{F253E683-0052-C740-82A4-D311E74F9A3F}" type="sibTrans" cxnId="{1E955F1A-A314-D44D-BB48-350A1B0C220D}">
      <dgm:prSet/>
      <dgm:spPr/>
      <dgm:t>
        <a:bodyPr/>
        <a:lstStyle/>
        <a:p>
          <a:endParaRPr lang="en-US"/>
        </a:p>
      </dgm:t>
    </dgm:pt>
    <dgm:pt modelId="{B2E3D60F-0924-C54F-A038-F253806F018C}">
      <dgm:prSet/>
      <dgm:spPr/>
      <dgm:t>
        <a:bodyPr/>
        <a:lstStyle/>
        <a:p>
          <a:r>
            <a:rPr lang="en-US"/>
            <a:t>Expanding young &amp; working population</a:t>
          </a:r>
        </a:p>
      </dgm:t>
    </dgm:pt>
    <dgm:pt modelId="{DF7190B6-DA61-B043-95D5-629335EC7218}" type="parTrans" cxnId="{E34AC36E-B1F0-064E-94DB-0D93BAF760C8}">
      <dgm:prSet/>
      <dgm:spPr/>
      <dgm:t>
        <a:bodyPr/>
        <a:lstStyle/>
        <a:p>
          <a:endParaRPr lang="en-US"/>
        </a:p>
      </dgm:t>
    </dgm:pt>
    <dgm:pt modelId="{9C6970FC-C1F9-6C4E-BCBC-575E6D5FE447}" type="sibTrans" cxnId="{E34AC36E-B1F0-064E-94DB-0D93BAF760C8}">
      <dgm:prSet/>
      <dgm:spPr/>
      <dgm:t>
        <a:bodyPr/>
        <a:lstStyle/>
        <a:p>
          <a:endParaRPr lang="en-US"/>
        </a:p>
      </dgm:t>
    </dgm:pt>
    <dgm:pt modelId="{13A8C3C4-9EE8-1F48-93B6-D8AF0FE8C96E}">
      <dgm:prSet/>
      <dgm:spPr/>
      <dgm:t>
        <a:bodyPr/>
        <a:lstStyle/>
        <a:p>
          <a:r>
            <a:rPr lang="en-US"/>
            <a:t>Growing number of dual-income families </a:t>
          </a:r>
        </a:p>
      </dgm:t>
    </dgm:pt>
    <dgm:pt modelId="{51764E25-95CC-ED4E-AE5D-4F7911933576}" type="parTrans" cxnId="{64E87329-37FE-374A-B432-4C203E2CB5BB}">
      <dgm:prSet/>
      <dgm:spPr/>
      <dgm:t>
        <a:bodyPr/>
        <a:lstStyle/>
        <a:p>
          <a:endParaRPr lang="en-US"/>
        </a:p>
      </dgm:t>
    </dgm:pt>
    <dgm:pt modelId="{046E718E-55DB-1D41-AABF-8941FF6DCDBA}" type="sibTrans" cxnId="{64E87329-37FE-374A-B432-4C203E2CB5BB}">
      <dgm:prSet/>
      <dgm:spPr/>
      <dgm:t>
        <a:bodyPr/>
        <a:lstStyle/>
        <a:p>
          <a:endParaRPr lang="en-US"/>
        </a:p>
      </dgm:t>
    </dgm:pt>
    <dgm:pt modelId="{0FBFAFE2-8421-2644-91A0-AC2915B94354}">
      <dgm:prSet/>
      <dgm:spPr/>
      <dgm:t>
        <a:bodyPr/>
        <a:lstStyle/>
        <a:p>
          <a:r>
            <a:rPr lang="en-US"/>
            <a:t>Rising disposable income in the country</a:t>
          </a:r>
        </a:p>
      </dgm:t>
    </dgm:pt>
    <dgm:pt modelId="{51FD9BA0-0DDD-3640-8231-C782E7A7EB9F}" type="parTrans" cxnId="{2131453F-42CC-0F44-BDD2-046218C09F6B}">
      <dgm:prSet/>
      <dgm:spPr/>
      <dgm:t>
        <a:bodyPr/>
        <a:lstStyle/>
        <a:p>
          <a:endParaRPr lang="en-US"/>
        </a:p>
      </dgm:t>
    </dgm:pt>
    <dgm:pt modelId="{5B281F71-B702-F541-ACEE-36C83CBE2A57}" type="sibTrans" cxnId="{2131453F-42CC-0F44-BDD2-046218C09F6B}">
      <dgm:prSet/>
      <dgm:spPr/>
      <dgm:t>
        <a:bodyPr/>
        <a:lstStyle/>
        <a:p>
          <a:endParaRPr lang="en-US"/>
        </a:p>
      </dgm:t>
    </dgm:pt>
    <dgm:pt modelId="{F62D95D1-0C3E-0B44-82B4-C2495555EEA5}" type="pres">
      <dgm:prSet presAssocID="{732C8EB8-622B-9D49-ADA4-F7AFA0FD9503}" presName="linear" presStyleCnt="0">
        <dgm:presLayoutVars>
          <dgm:animLvl val="lvl"/>
          <dgm:resizeHandles val="exact"/>
        </dgm:presLayoutVars>
      </dgm:prSet>
      <dgm:spPr/>
    </dgm:pt>
    <dgm:pt modelId="{DBB84F0A-3737-644A-B04F-EEA8A22E7A52}" type="pres">
      <dgm:prSet presAssocID="{D3E33CBE-45ED-854F-A8C7-828C669288F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74E33B3-0874-FB4A-946B-13ED88DC9ADE}" type="pres">
      <dgm:prSet presAssocID="{6582AB2F-4C87-614D-8392-B82CBAB6CD84}" presName="spacer" presStyleCnt="0"/>
      <dgm:spPr/>
    </dgm:pt>
    <dgm:pt modelId="{2E6B9237-4843-9C42-BA41-CB4F5CB0FA59}" type="pres">
      <dgm:prSet presAssocID="{2FF62685-602E-CA40-BDE5-8714379FB67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3D35FF5-885F-7041-AC9D-8AAE87265E84}" type="pres">
      <dgm:prSet presAssocID="{F253E683-0052-C740-82A4-D311E74F9A3F}" presName="spacer" presStyleCnt="0"/>
      <dgm:spPr/>
    </dgm:pt>
    <dgm:pt modelId="{033F7096-9BF9-1C45-9E46-FCDEFC07DBB6}" type="pres">
      <dgm:prSet presAssocID="{B2E3D60F-0924-C54F-A038-F253806F018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6E87A64-BF0D-5845-AC5D-B8D7F1088E3C}" type="pres">
      <dgm:prSet presAssocID="{9C6970FC-C1F9-6C4E-BCBC-575E6D5FE447}" presName="spacer" presStyleCnt="0"/>
      <dgm:spPr/>
    </dgm:pt>
    <dgm:pt modelId="{43582F27-2AB6-5244-964E-452C35EF21EF}" type="pres">
      <dgm:prSet presAssocID="{13A8C3C4-9EE8-1F48-93B6-D8AF0FE8C96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C9B6542-5659-064A-A2CC-A064B1E43AEB}" type="pres">
      <dgm:prSet presAssocID="{046E718E-55DB-1D41-AABF-8941FF6DCDBA}" presName="spacer" presStyleCnt="0"/>
      <dgm:spPr/>
    </dgm:pt>
    <dgm:pt modelId="{EA78B152-A029-6141-AB86-FEB56A883FD2}" type="pres">
      <dgm:prSet presAssocID="{0FBFAFE2-8421-2644-91A0-AC2915B9435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81CEE13-7945-5143-9D77-04CA66071983}" type="presOf" srcId="{0FBFAFE2-8421-2644-91A0-AC2915B94354}" destId="{EA78B152-A029-6141-AB86-FEB56A883FD2}" srcOrd="0" destOrd="0" presId="urn:microsoft.com/office/officeart/2005/8/layout/vList2"/>
    <dgm:cxn modelId="{1E955F1A-A314-D44D-BB48-350A1B0C220D}" srcId="{732C8EB8-622B-9D49-ADA4-F7AFA0FD9503}" destId="{2FF62685-602E-CA40-BDE5-8714379FB679}" srcOrd="1" destOrd="0" parTransId="{B1166E88-A5F9-6A41-9D72-1D1AB4E211C6}" sibTransId="{F253E683-0052-C740-82A4-D311E74F9A3F}"/>
    <dgm:cxn modelId="{64E87329-37FE-374A-B432-4C203E2CB5BB}" srcId="{732C8EB8-622B-9D49-ADA4-F7AFA0FD9503}" destId="{13A8C3C4-9EE8-1F48-93B6-D8AF0FE8C96E}" srcOrd="3" destOrd="0" parTransId="{51764E25-95CC-ED4E-AE5D-4F7911933576}" sibTransId="{046E718E-55DB-1D41-AABF-8941FF6DCDBA}"/>
    <dgm:cxn modelId="{EA611C38-614E-4C4B-AC31-8B1141BACBD3}" type="presOf" srcId="{732C8EB8-622B-9D49-ADA4-F7AFA0FD9503}" destId="{F62D95D1-0C3E-0B44-82B4-C2495555EEA5}" srcOrd="0" destOrd="0" presId="urn:microsoft.com/office/officeart/2005/8/layout/vList2"/>
    <dgm:cxn modelId="{D7C12C3C-9C51-CE41-8809-4A49FC407952}" srcId="{732C8EB8-622B-9D49-ADA4-F7AFA0FD9503}" destId="{D3E33CBE-45ED-854F-A8C7-828C669288FC}" srcOrd="0" destOrd="0" parTransId="{6D7A99FA-8F39-6342-BA20-FDC870A479FB}" sibTransId="{6582AB2F-4C87-614D-8392-B82CBAB6CD84}"/>
    <dgm:cxn modelId="{2131453F-42CC-0F44-BDD2-046218C09F6B}" srcId="{732C8EB8-622B-9D49-ADA4-F7AFA0FD9503}" destId="{0FBFAFE2-8421-2644-91A0-AC2915B94354}" srcOrd="4" destOrd="0" parTransId="{51FD9BA0-0DDD-3640-8231-C782E7A7EB9F}" sibTransId="{5B281F71-B702-F541-ACEE-36C83CBE2A57}"/>
    <dgm:cxn modelId="{F73F6642-D5BD-6640-9755-55176B64BEFC}" type="presOf" srcId="{13A8C3C4-9EE8-1F48-93B6-D8AF0FE8C96E}" destId="{43582F27-2AB6-5244-964E-452C35EF21EF}" srcOrd="0" destOrd="0" presId="urn:microsoft.com/office/officeart/2005/8/layout/vList2"/>
    <dgm:cxn modelId="{9BE10946-2222-ED48-A9B6-0A5EF81CC565}" type="presOf" srcId="{B2E3D60F-0924-C54F-A038-F253806F018C}" destId="{033F7096-9BF9-1C45-9E46-FCDEFC07DBB6}" srcOrd="0" destOrd="0" presId="urn:microsoft.com/office/officeart/2005/8/layout/vList2"/>
    <dgm:cxn modelId="{CE506158-009F-AA46-8EF3-87879BBD99AB}" type="presOf" srcId="{D3E33CBE-45ED-854F-A8C7-828C669288FC}" destId="{DBB84F0A-3737-644A-B04F-EEA8A22E7A52}" srcOrd="0" destOrd="0" presId="urn:microsoft.com/office/officeart/2005/8/layout/vList2"/>
    <dgm:cxn modelId="{E34AC36E-B1F0-064E-94DB-0D93BAF760C8}" srcId="{732C8EB8-622B-9D49-ADA4-F7AFA0FD9503}" destId="{B2E3D60F-0924-C54F-A038-F253806F018C}" srcOrd="2" destOrd="0" parTransId="{DF7190B6-DA61-B043-95D5-629335EC7218}" sibTransId="{9C6970FC-C1F9-6C4E-BCBC-575E6D5FE447}"/>
    <dgm:cxn modelId="{0C3760BD-4F20-D44E-A625-6415DF40B8FB}" type="presOf" srcId="{2FF62685-602E-CA40-BDE5-8714379FB679}" destId="{2E6B9237-4843-9C42-BA41-CB4F5CB0FA59}" srcOrd="0" destOrd="0" presId="urn:microsoft.com/office/officeart/2005/8/layout/vList2"/>
    <dgm:cxn modelId="{E2B436D4-FF8D-7842-B98F-08ED396DCDC1}" type="presParOf" srcId="{F62D95D1-0C3E-0B44-82B4-C2495555EEA5}" destId="{DBB84F0A-3737-644A-B04F-EEA8A22E7A52}" srcOrd="0" destOrd="0" presId="urn:microsoft.com/office/officeart/2005/8/layout/vList2"/>
    <dgm:cxn modelId="{D87DABAA-4DA0-5847-9E86-5E062E2C0135}" type="presParOf" srcId="{F62D95D1-0C3E-0B44-82B4-C2495555EEA5}" destId="{674E33B3-0874-FB4A-946B-13ED88DC9ADE}" srcOrd="1" destOrd="0" presId="urn:microsoft.com/office/officeart/2005/8/layout/vList2"/>
    <dgm:cxn modelId="{D78CBA04-99A8-7441-A487-3EBE7D4D2DF9}" type="presParOf" srcId="{F62D95D1-0C3E-0B44-82B4-C2495555EEA5}" destId="{2E6B9237-4843-9C42-BA41-CB4F5CB0FA59}" srcOrd="2" destOrd="0" presId="urn:microsoft.com/office/officeart/2005/8/layout/vList2"/>
    <dgm:cxn modelId="{90DEC18A-4FE9-9848-9C92-BA8493F98B90}" type="presParOf" srcId="{F62D95D1-0C3E-0B44-82B4-C2495555EEA5}" destId="{B3D35FF5-885F-7041-AC9D-8AAE87265E84}" srcOrd="3" destOrd="0" presId="urn:microsoft.com/office/officeart/2005/8/layout/vList2"/>
    <dgm:cxn modelId="{3252DFEE-6D5D-9C48-8843-031F87BA6102}" type="presParOf" srcId="{F62D95D1-0C3E-0B44-82B4-C2495555EEA5}" destId="{033F7096-9BF9-1C45-9E46-FCDEFC07DBB6}" srcOrd="4" destOrd="0" presId="urn:microsoft.com/office/officeart/2005/8/layout/vList2"/>
    <dgm:cxn modelId="{A0EEB687-D02C-634D-8B01-A2017AA9D63C}" type="presParOf" srcId="{F62D95D1-0C3E-0B44-82B4-C2495555EEA5}" destId="{36E87A64-BF0D-5845-AC5D-B8D7F1088E3C}" srcOrd="5" destOrd="0" presId="urn:microsoft.com/office/officeart/2005/8/layout/vList2"/>
    <dgm:cxn modelId="{D4BF3DA7-0484-7A4E-ABC7-B6FDDEBEBDA4}" type="presParOf" srcId="{F62D95D1-0C3E-0B44-82B4-C2495555EEA5}" destId="{43582F27-2AB6-5244-964E-452C35EF21EF}" srcOrd="6" destOrd="0" presId="urn:microsoft.com/office/officeart/2005/8/layout/vList2"/>
    <dgm:cxn modelId="{C8037C99-8892-4E4E-BE6E-538BF241ABB4}" type="presParOf" srcId="{F62D95D1-0C3E-0B44-82B4-C2495555EEA5}" destId="{1C9B6542-5659-064A-A2CC-A064B1E43AEB}" srcOrd="7" destOrd="0" presId="urn:microsoft.com/office/officeart/2005/8/layout/vList2"/>
    <dgm:cxn modelId="{BAD02EEB-CBCD-0346-93F5-0F14AAA92E4F}" type="presParOf" srcId="{F62D95D1-0C3E-0B44-82B4-C2495555EEA5}" destId="{EA78B152-A029-6141-AB86-FEB56A883FD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C8EE6A-9178-A14F-9AA2-F18B84A15FAD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115665-FFDD-A34C-AB79-D6DC9ABC8DF1}">
      <dgm:prSet/>
      <dgm:spPr/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Different approach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A54DB9-D57A-7C4C-B5F9-0B641DD3FF9E}" type="parTrans" cxnId="{8738817F-A604-E146-A230-8545191322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4AB04C-6DDA-8D41-A402-3D1F37E87F36}" type="sibTrans" cxnId="{8738817F-A604-E146-A230-85451913225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A5CBCD-CB88-3147-9F7A-AF670175AAC3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Leverage social media to get more Customer</a:t>
          </a:r>
        </a:p>
      </dgm:t>
    </dgm:pt>
    <dgm:pt modelId="{6840448A-911A-B141-9118-50B1E555C769}" type="parTrans" cxnId="{E07CF0F5-41EB-994E-B4E3-02C5D1F38ED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84F351-B75B-EE4D-AB7D-5C5773BA03AE}" type="sibTrans" cxnId="{E07CF0F5-41EB-994E-B4E3-02C5D1F38ED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85DBF3-D088-0147-96B1-B7D6624624E1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Social media Food influencer on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YOU TUBE</a:t>
          </a: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INSTAGRAM</a:t>
          </a: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 and </a:t>
          </a:r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FACEBOOK</a:t>
          </a:r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 famous personality</a:t>
          </a:r>
        </a:p>
      </dgm:t>
    </dgm:pt>
    <dgm:pt modelId="{D79468C0-8789-E84F-B730-E237D3772763}" type="parTrans" cxnId="{ADBA9E1D-D816-064C-AABD-316579FA5E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50C811-BA32-124A-A8D6-ABCCF263D5A8}" type="sibTrans" cxnId="{ADBA9E1D-D816-064C-AABD-316579FA5E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E82E08-FEFA-2144-8D6A-EE6216F4C8CF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Instagram and more other same social media Food influencer who has quite good audience target them to market our services.</a:t>
          </a:r>
        </a:p>
      </dgm:t>
    </dgm:pt>
    <dgm:pt modelId="{E2B8AF86-9D6A-BC4A-ABE1-F583E94390EF}" type="parTrans" cxnId="{8331F309-E036-FC4A-8A91-47F6A88470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6367E00-7D9C-5441-9F85-B37E15FECF97}" type="sibTrans" cxnId="{8331F309-E036-FC4A-8A91-47F6A88470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0B789B-F9F4-8743-915F-4595D784F805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Organize events where Young generation can get more attraction towards Café Food</a:t>
          </a:r>
        </a:p>
      </dgm:t>
    </dgm:pt>
    <dgm:pt modelId="{369AEB84-8BDC-3447-9E3F-AF23CBE2D754}" type="parTrans" cxnId="{BD168503-78BA-6842-A70B-125FAB15B0C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CB77C1-5F16-F24C-885B-EF544342B8BD}" type="sibTrans" cxnId="{BD168503-78BA-6842-A70B-125FAB15B0C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40F789-784D-A340-AEC5-437D70CD8692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Track your marketing strategy</a:t>
          </a:r>
        </a:p>
      </dgm:t>
    </dgm:pt>
    <dgm:pt modelId="{2C31D00E-30FA-044A-9395-8D777A89D20A}" type="parTrans" cxnId="{B9D204F3-4516-E042-8AF6-AC21D379485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EAB8EC-FAE9-0B44-B7FE-AF0F92549D0E}" type="sibTrans" cxnId="{B9D204F3-4516-E042-8AF6-AC21D379485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85CF25-B6D1-DD40-B521-DB1B99662051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Guest blogging on other relevant sites</a:t>
          </a:r>
        </a:p>
      </dgm:t>
    </dgm:pt>
    <dgm:pt modelId="{34D8A282-F3AA-2645-BC60-51EA16B036EB}" type="parTrans" cxnId="{FA888A07-1A97-3948-B7A1-154587E5B4A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9AE167-45C6-A741-B610-7761E180A96F}" type="sibTrans" cxnId="{FA888A07-1A97-3948-B7A1-154587E5B4A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E7514A-3F6D-5C4A-8D70-48A308112BAB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Getting quoted in an article (called an editorial link)</a:t>
          </a:r>
        </a:p>
      </dgm:t>
    </dgm:pt>
    <dgm:pt modelId="{42846794-DA88-E342-B1CB-7FCA137AC97A}" type="parTrans" cxnId="{66965149-91AA-7143-A741-AB6E7C6E70C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5A8914-2C8F-1B40-8AE6-C5B75E6A441D}" type="sibTrans" cxnId="{66965149-91AA-7143-A741-AB6E7C6E70C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285CDB-F102-B74F-B199-572B8F7E272D}">
      <dgm:prSet/>
      <dgm:spPr/>
      <dgm:t>
        <a:bodyPr/>
        <a:lstStyle/>
        <a:p>
          <a:r>
            <a:rPr lang="en-US" b="0" dirty="0">
              <a:latin typeface="Times New Roman" panose="02020603050405020304" pitchFamily="18" charset="0"/>
              <a:cs typeface="Times New Roman" panose="02020603050405020304" pitchFamily="18" charset="0"/>
            </a:rPr>
            <a:t>Getting local press (newspaper or website in your area)</a:t>
          </a:r>
        </a:p>
      </dgm:t>
    </dgm:pt>
    <dgm:pt modelId="{0CB3E056-1022-8E43-A0A4-4D1E9402219D}" type="parTrans" cxnId="{CC857F7D-52EB-E044-96B1-1B9DA151078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2F28DD-79FE-0743-AC85-A5B0B9077D2A}" type="sibTrans" cxnId="{CC857F7D-52EB-E044-96B1-1B9DA151078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126783-66CA-4944-A64E-69D45CE3B68B}" type="pres">
      <dgm:prSet presAssocID="{22C8EE6A-9178-A14F-9AA2-F18B84A15FAD}" presName="linear" presStyleCnt="0">
        <dgm:presLayoutVars>
          <dgm:animLvl val="lvl"/>
          <dgm:resizeHandles val="exact"/>
        </dgm:presLayoutVars>
      </dgm:prSet>
      <dgm:spPr/>
    </dgm:pt>
    <dgm:pt modelId="{A9ACB4A7-424B-EA43-85BC-67AA69B2010F}" type="pres">
      <dgm:prSet presAssocID="{B6115665-FFDD-A34C-AB79-D6DC9ABC8DF1}" presName="parentText" presStyleLbl="node1" presStyleIdx="0" presStyleCnt="1" custScaleY="132999">
        <dgm:presLayoutVars>
          <dgm:chMax val="0"/>
          <dgm:bulletEnabled val="1"/>
        </dgm:presLayoutVars>
      </dgm:prSet>
      <dgm:spPr/>
    </dgm:pt>
    <dgm:pt modelId="{68087BFC-08F7-E34C-8727-EB8CE072A043}" type="pres">
      <dgm:prSet presAssocID="{B6115665-FFDD-A34C-AB79-D6DC9ABC8DF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BC8C501-7A68-234B-B8BA-30A5853E4190}" type="presOf" srcId="{22C8EE6A-9178-A14F-9AA2-F18B84A15FAD}" destId="{9F126783-66CA-4944-A64E-69D45CE3B68B}" srcOrd="0" destOrd="0" presId="urn:microsoft.com/office/officeart/2005/8/layout/vList2"/>
    <dgm:cxn modelId="{BD168503-78BA-6842-A70B-125FAB15B0C0}" srcId="{B6115665-FFDD-A34C-AB79-D6DC9ABC8DF1}" destId="{730B789B-F9F4-8743-915F-4595D784F805}" srcOrd="3" destOrd="0" parTransId="{369AEB84-8BDC-3447-9E3F-AF23CBE2D754}" sibTransId="{C7CB77C1-5F16-F24C-885B-EF544342B8BD}"/>
    <dgm:cxn modelId="{FA888A07-1A97-3948-B7A1-154587E5B4A5}" srcId="{B6115665-FFDD-A34C-AB79-D6DC9ABC8DF1}" destId="{E685CF25-B6D1-DD40-B521-DB1B99662051}" srcOrd="5" destOrd="0" parTransId="{34D8A282-F3AA-2645-BC60-51EA16B036EB}" sibTransId="{839AE167-45C6-A741-B610-7761E180A96F}"/>
    <dgm:cxn modelId="{8331F309-E036-FC4A-8A91-47F6A88470CE}" srcId="{B6115665-FFDD-A34C-AB79-D6DC9ABC8DF1}" destId="{2FE82E08-FEFA-2144-8D6A-EE6216F4C8CF}" srcOrd="2" destOrd="0" parTransId="{E2B8AF86-9D6A-BC4A-ABE1-F583E94390EF}" sibTransId="{26367E00-7D9C-5441-9F85-B37E15FECF97}"/>
    <dgm:cxn modelId="{ADBA9E1D-D816-064C-AABD-316579FA5E3A}" srcId="{B6115665-FFDD-A34C-AB79-D6DC9ABC8DF1}" destId="{2085DBF3-D088-0147-96B1-B7D6624624E1}" srcOrd="1" destOrd="0" parTransId="{D79468C0-8789-E84F-B730-E237D3772763}" sibTransId="{6150C811-BA32-124A-A8D6-ABCCF263D5A8}"/>
    <dgm:cxn modelId="{66965149-91AA-7143-A741-AB6E7C6E70C2}" srcId="{B6115665-FFDD-A34C-AB79-D6DC9ABC8DF1}" destId="{4AE7514A-3F6D-5C4A-8D70-48A308112BAB}" srcOrd="6" destOrd="0" parTransId="{42846794-DA88-E342-B1CB-7FCA137AC97A}" sibTransId="{CF5A8914-2C8F-1B40-8AE6-C5B75E6A441D}"/>
    <dgm:cxn modelId="{CEB52A50-E3AC-7E4D-8DF5-EF17E99C0775}" type="presOf" srcId="{B6115665-FFDD-A34C-AB79-D6DC9ABC8DF1}" destId="{A9ACB4A7-424B-EA43-85BC-67AA69B2010F}" srcOrd="0" destOrd="0" presId="urn:microsoft.com/office/officeart/2005/8/layout/vList2"/>
    <dgm:cxn modelId="{22FEE279-E0A2-974E-84DB-E93D1BF9E5F3}" type="presOf" srcId="{2FE82E08-FEFA-2144-8D6A-EE6216F4C8CF}" destId="{68087BFC-08F7-E34C-8727-EB8CE072A043}" srcOrd="0" destOrd="2" presId="urn:microsoft.com/office/officeart/2005/8/layout/vList2"/>
    <dgm:cxn modelId="{CC857F7D-52EB-E044-96B1-1B9DA151078E}" srcId="{B6115665-FFDD-A34C-AB79-D6DC9ABC8DF1}" destId="{10285CDB-F102-B74F-B199-572B8F7E272D}" srcOrd="7" destOrd="0" parTransId="{0CB3E056-1022-8E43-A0A4-4D1E9402219D}" sibTransId="{332F28DD-79FE-0743-AC85-A5B0B9077D2A}"/>
    <dgm:cxn modelId="{8738817F-A604-E146-A230-854519132251}" srcId="{22C8EE6A-9178-A14F-9AA2-F18B84A15FAD}" destId="{B6115665-FFDD-A34C-AB79-D6DC9ABC8DF1}" srcOrd="0" destOrd="0" parTransId="{ABA54DB9-D57A-7C4C-B5F9-0B641DD3FF9E}" sibTransId="{084AB04C-6DDA-8D41-A402-3D1F37E87F36}"/>
    <dgm:cxn modelId="{95D932A4-A7BA-8B41-B6C3-1F8D20204798}" type="presOf" srcId="{730B789B-F9F4-8743-915F-4595D784F805}" destId="{68087BFC-08F7-E34C-8727-EB8CE072A043}" srcOrd="0" destOrd="3" presId="urn:microsoft.com/office/officeart/2005/8/layout/vList2"/>
    <dgm:cxn modelId="{0C4758A9-E641-A743-A529-5A3F13439D09}" type="presOf" srcId="{10285CDB-F102-B74F-B199-572B8F7E272D}" destId="{68087BFC-08F7-E34C-8727-EB8CE072A043}" srcOrd="0" destOrd="7" presId="urn:microsoft.com/office/officeart/2005/8/layout/vList2"/>
    <dgm:cxn modelId="{807BC0D7-079D-E54B-9B39-3EEF15E3A715}" type="presOf" srcId="{B240F789-784D-A340-AEC5-437D70CD8692}" destId="{68087BFC-08F7-E34C-8727-EB8CE072A043}" srcOrd="0" destOrd="4" presId="urn:microsoft.com/office/officeart/2005/8/layout/vList2"/>
    <dgm:cxn modelId="{65B071DB-A5E2-4C45-B05D-FAADB2600F97}" type="presOf" srcId="{2085DBF3-D088-0147-96B1-B7D6624624E1}" destId="{68087BFC-08F7-E34C-8727-EB8CE072A043}" srcOrd="0" destOrd="1" presId="urn:microsoft.com/office/officeart/2005/8/layout/vList2"/>
    <dgm:cxn modelId="{B393D1E3-C10E-074F-99A5-CF7849EF462A}" type="presOf" srcId="{E685CF25-B6D1-DD40-B521-DB1B99662051}" destId="{68087BFC-08F7-E34C-8727-EB8CE072A043}" srcOrd="0" destOrd="5" presId="urn:microsoft.com/office/officeart/2005/8/layout/vList2"/>
    <dgm:cxn modelId="{012A07E5-2C7E-2746-82DC-F5055BC7336B}" type="presOf" srcId="{4AE7514A-3F6D-5C4A-8D70-48A308112BAB}" destId="{68087BFC-08F7-E34C-8727-EB8CE072A043}" srcOrd="0" destOrd="6" presId="urn:microsoft.com/office/officeart/2005/8/layout/vList2"/>
    <dgm:cxn modelId="{B9D204F3-4516-E042-8AF6-AC21D379485D}" srcId="{B6115665-FFDD-A34C-AB79-D6DC9ABC8DF1}" destId="{B240F789-784D-A340-AEC5-437D70CD8692}" srcOrd="4" destOrd="0" parTransId="{2C31D00E-30FA-044A-9395-8D777A89D20A}" sibTransId="{C2EAB8EC-FAE9-0B44-B7FE-AF0F92549D0E}"/>
    <dgm:cxn modelId="{E07CF0F5-41EB-994E-B4E3-02C5D1F38ED7}" srcId="{B6115665-FFDD-A34C-AB79-D6DC9ABC8DF1}" destId="{DEA5CBCD-CB88-3147-9F7A-AF670175AAC3}" srcOrd="0" destOrd="0" parTransId="{6840448A-911A-B141-9118-50B1E555C769}" sibTransId="{2184F351-B75B-EE4D-AB7D-5C5773BA03AE}"/>
    <dgm:cxn modelId="{48369BFB-7A75-7242-ACB4-B6AF332719D3}" type="presOf" srcId="{DEA5CBCD-CB88-3147-9F7A-AF670175AAC3}" destId="{68087BFC-08F7-E34C-8727-EB8CE072A043}" srcOrd="0" destOrd="0" presId="urn:microsoft.com/office/officeart/2005/8/layout/vList2"/>
    <dgm:cxn modelId="{7201BB60-C4D1-AF4D-8EE1-702343F6ABA0}" type="presParOf" srcId="{9F126783-66CA-4944-A64E-69D45CE3B68B}" destId="{A9ACB4A7-424B-EA43-85BC-67AA69B2010F}" srcOrd="0" destOrd="0" presId="urn:microsoft.com/office/officeart/2005/8/layout/vList2"/>
    <dgm:cxn modelId="{B36D74BE-E72B-6047-820E-34A3643BCD54}" type="presParOf" srcId="{9F126783-66CA-4944-A64E-69D45CE3B68B}" destId="{68087BFC-08F7-E34C-8727-EB8CE072A04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82704-61FC-BC42-BAD6-B3E064E84FD7}">
      <dsp:nvSpPr>
        <dsp:cNvPr id="0" name=""/>
        <dsp:cNvSpPr/>
      </dsp:nvSpPr>
      <dsp:spPr>
        <a:xfrm>
          <a:off x="1762021" y="1158826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38908" y="1202523"/>
        <a:ext cx="20230" cy="4046"/>
      </dsp:txXfrm>
    </dsp:sp>
    <dsp:sp modelId="{5E02EED7-7E31-424D-BDF5-8DC7A15ACA09}">
      <dsp:nvSpPr>
        <dsp:cNvPr id="0" name=""/>
        <dsp:cNvSpPr/>
      </dsp:nvSpPr>
      <dsp:spPr>
        <a:xfrm>
          <a:off x="4673" y="676802"/>
          <a:ext cx="1759148" cy="1055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00" tIns="90482" rIns="86200" bIns="9048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1" i="0" kern="1200" dirty="0"/>
            <a:t>EXECUTIVE SUMMERY</a:t>
          </a:r>
          <a:endParaRPr lang="en-US" sz="1800" b="1" kern="1200" dirty="0"/>
        </a:p>
      </dsp:txBody>
      <dsp:txXfrm>
        <a:off x="4673" y="676802"/>
        <a:ext cx="1759148" cy="1055489"/>
      </dsp:txXfrm>
    </dsp:sp>
    <dsp:sp modelId="{64F09FBC-2898-9B47-8369-A1ADD894FE18}">
      <dsp:nvSpPr>
        <dsp:cNvPr id="0" name=""/>
        <dsp:cNvSpPr/>
      </dsp:nvSpPr>
      <dsp:spPr>
        <a:xfrm>
          <a:off x="3925774" y="1158826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2661" y="1202523"/>
        <a:ext cx="20230" cy="4046"/>
      </dsp:txXfrm>
    </dsp:sp>
    <dsp:sp modelId="{52685A70-A2DA-9344-A56A-8F699B0594AF}">
      <dsp:nvSpPr>
        <dsp:cNvPr id="0" name=""/>
        <dsp:cNvSpPr/>
      </dsp:nvSpPr>
      <dsp:spPr>
        <a:xfrm>
          <a:off x="2168425" y="676802"/>
          <a:ext cx="1759148" cy="1055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00" tIns="90482" rIns="86200" bIns="9048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OBJECTIVE &amp; SCOPE</a:t>
          </a:r>
        </a:p>
      </dsp:txBody>
      <dsp:txXfrm>
        <a:off x="2168425" y="676802"/>
        <a:ext cx="1759148" cy="1055489"/>
      </dsp:txXfrm>
    </dsp:sp>
    <dsp:sp modelId="{51150E20-E110-B743-A03F-5B23645A74F4}">
      <dsp:nvSpPr>
        <dsp:cNvPr id="0" name=""/>
        <dsp:cNvSpPr/>
      </dsp:nvSpPr>
      <dsp:spPr>
        <a:xfrm>
          <a:off x="884247" y="1730491"/>
          <a:ext cx="4327505" cy="374004"/>
        </a:xfrm>
        <a:custGeom>
          <a:avLst/>
          <a:gdLst/>
          <a:ahLst/>
          <a:cxnLst/>
          <a:rect l="0" t="0" r="0" b="0"/>
          <a:pathLst>
            <a:path>
              <a:moveTo>
                <a:pt x="4327505" y="0"/>
              </a:moveTo>
              <a:lnTo>
                <a:pt x="4327505" y="204102"/>
              </a:lnTo>
              <a:lnTo>
                <a:pt x="0" y="204102"/>
              </a:lnTo>
              <a:lnTo>
                <a:pt x="0" y="374004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39340" y="1915470"/>
        <a:ext cx="217318" cy="4046"/>
      </dsp:txXfrm>
    </dsp:sp>
    <dsp:sp modelId="{46E7FA9C-6020-564E-9D98-620D8C2BC932}">
      <dsp:nvSpPr>
        <dsp:cNvPr id="0" name=""/>
        <dsp:cNvSpPr/>
      </dsp:nvSpPr>
      <dsp:spPr>
        <a:xfrm>
          <a:off x="4332178" y="676802"/>
          <a:ext cx="1759148" cy="10554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00" tIns="90482" rIns="86200" bIns="9048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PROJECT METHODOLOGY &amp; DELIVERABLES </a:t>
          </a:r>
        </a:p>
      </dsp:txBody>
      <dsp:txXfrm>
        <a:off x="4332178" y="676802"/>
        <a:ext cx="1759148" cy="1055489"/>
      </dsp:txXfrm>
    </dsp:sp>
    <dsp:sp modelId="{A28FA099-5923-D44C-97BC-DFDE7963361C}">
      <dsp:nvSpPr>
        <dsp:cNvPr id="0" name=""/>
        <dsp:cNvSpPr/>
      </dsp:nvSpPr>
      <dsp:spPr>
        <a:xfrm>
          <a:off x="1762021" y="2618920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38908" y="2662616"/>
        <a:ext cx="20230" cy="4046"/>
      </dsp:txXfrm>
    </dsp:sp>
    <dsp:sp modelId="{52B068BB-9984-E747-8AEA-1104D8B0CEDB}">
      <dsp:nvSpPr>
        <dsp:cNvPr id="0" name=""/>
        <dsp:cNvSpPr/>
      </dsp:nvSpPr>
      <dsp:spPr>
        <a:xfrm>
          <a:off x="4673" y="2136895"/>
          <a:ext cx="1759148" cy="10554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00" tIns="90482" rIns="86200" bIns="9048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1" i="0" kern="1200" dirty="0"/>
            <a:t>MARKET ANALYSIS</a:t>
          </a:r>
        </a:p>
      </dsp:txBody>
      <dsp:txXfrm>
        <a:off x="4673" y="2136895"/>
        <a:ext cx="1759148" cy="1055489"/>
      </dsp:txXfrm>
    </dsp:sp>
    <dsp:sp modelId="{6B2E3BB8-9B51-3B4B-AD59-32765B71BE78}">
      <dsp:nvSpPr>
        <dsp:cNvPr id="0" name=""/>
        <dsp:cNvSpPr/>
      </dsp:nvSpPr>
      <dsp:spPr>
        <a:xfrm>
          <a:off x="3925774" y="2618920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2661" y="2662616"/>
        <a:ext cx="20230" cy="4046"/>
      </dsp:txXfrm>
    </dsp:sp>
    <dsp:sp modelId="{325479C7-CA24-E24D-8541-A40B665424EA}">
      <dsp:nvSpPr>
        <dsp:cNvPr id="0" name=""/>
        <dsp:cNvSpPr/>
      </dsp:nvSpPr>
      <dsp:spPr>
        <a:xfrm>
          <a:off x="2168425" y="2136895"/>
          <a:ext cx="1759148" cy="10554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00" tIns="90482" rIns="86200" bIns="9048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1" i="0" kern="1200" dirty="0"/>
            <a:t>MARKETING STRATEGIES </a:t>
          </a:r>
        </a:p>
      </dsp:txBody>
      <dsp:txXfrm>
        <a:off x="2168425" y="2136895"/>
        <a:ext cx="1759148" cy="1055489"/>
      </dsp:txXfrm>
    </dsp:sp>
    <dsp:sp modelId="{82C68E12-BD07-6A4E-9B87-0393938709FE}">
      <dsp:nvSpPr>
        <dsp:cNvPr id="0" name=""/>
        <dsp:cNvSpPr/>
      </dsp:nvSpPr>
      <dsp:spPr>
        <a:xfrm>
          <a:off x="884247" y="3190584"/>
          <a:ext cx="4327505" cy="374004"/>
        </a:xfrm>
        <a:custGeom>
          <a:avLst/>
          <a:gdLst/>
          <a:ahLst/>
          <a:cxnLst/>
          <a:rect l="0" t="0" r="0" b="0"/>
          <a:pathLst>
            <a:path>
              <a:moveTo>
                <a:pt x="4327505" y="0"/>
              </a:moveTo>
              <a:lnTo>
                <a:pt x="4327505" y="204102"/>
              </a:lnTo>
              <a:lnTo>
                <a:pt x="0" y="204102"/>
              </a:lnTo>
              <a:lnTo>
                <a:pt x="0" y="374004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39340" y="3375563"/>
        <a:ext cx="217318" cy="4046"/>
      </dsp:txXfrm>
    </dsp:sp>
    <dsp:sp modelId="{7355CBDA-21E8-554C-9740-AB9DC7F20687}">
      <dsp:nvSpPr>
        <dsp:cNvPr id="0" name=""/>
        <dsp:cNvSpPr/>
      </dsp:nvSpPr>
      <dsp:spPr>
        <a:xfrm>
          <a:off x="4332178" y="2136895"/>
          <a:ext cx="1759148" cy="1055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00" tIns="90482" rIns="86200" bIns="9048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COMPETITOR ANALYSIS</a:t>
          </a:r>
        </a:p>
      </dsp:txBody>
      <dsp:txXfrm>
        <a:off x="4332178" y="2136895"/>
        <a:ext cx="1759148" cy="1055489"/>
      </dsp:txXfrm>
    </dsp:sp>
    <dsp:sp modelId="{8BE69314-7F07-3E41-A37A-C904979AEFA3}">
      <dsp:nvSpPr>
        <dsp:cNvPr id="0" name=""/>
        <dsp:cNvSpPr/>
      </dsp:nvSpPr>
      <dsp:spPr>
        <a:xfrm>
          <a:off x="1762021" y="4079013"/>
          <a:ext cx="374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00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38908" y="4122710"/>
        <a:ext cx="20230" cy="4046"/>
      </dsp:txXfrm>
    </dsp:sp>
    <dsp:sp modelId="{CCB84BEF-8FEA-E745-AC60-BFCF244CFFA3}">
      <dsp:nvSpPr>
        <dsp:cNvPr id="0" name=""/>
        <dsp:cNvSpPr/>
      </dsp:nvSpPr>
      <dsp:spPr>
        <a:xfrm>
          <a:off x="4673" y="3596988"/>
          <a:ext cx="1759148" cy="1055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00" tIns="90482" rIns="86200" bIns="9048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1" i="0" kern="1200" dirty="0"/>
            <a:t>FINANCIAL FORMATIONS</a:t>
          </a:r>
        </a:p>
      </dsp:txBody>
      <dsp:txXfrm>
        <a:off x="4673" y="3596988"/>
        <a:ext cx="1759148" cy="1055489"/>
      </dsp:txXfrm>
    </dsp:sp>
    <dsp:sp modelId="{37A7A1A9-E5D9-EB4E-AF17-AD56134981D7}">
      <dsp:nvSpPr>
        <dsp:cNvPr id="0" name=""/>
        <dsp:cNvSpPr/>
      </dsp:nvSpPr>
      <dsp:spPr>
        <a:xfrm>
          <a:off x="2168425" y="3596988"/>
          <a:ext cx="1759148" cy="10554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200" tIns="90482" rIns="86200" bIns="9048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CONCLUSION</a:t>
          </a:r>
        </a:p>
      </dsp:txBody>
      <dsp:txXfrm>
        <a:off x="2168425" y="3596988"/>
        <a:ext cx="1759148" cy="10554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60ECC-22DA-C349-ABB5-43FD0A884B45}">
      <dsp:nvSpPr>
        <dsp:cNvPr id="0" name=""/>
        <dsp:cNvSpPr/>
      </dsp:nvSpPr>
      <dsp:spPr>
        <a:xfrm rot="5400000">
          <a:off x="4222128" y="-1681282"/>
          <a:ext cx="778989" cy="4340351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Restaurant listings in Zomato 270k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Domino's Pizza stores 1,312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Starbucks Café outlets 176 cities</a:t>
          </a:r>
        </a:p>
      </dsp:txBody>
      <dsp:txXfrm rot="-5400000">
        <a:off x="2441448" y="137425"/>
        <a:ext cx="4302324" cy="702935"/>
      </dsp:txXfrm>
    </dsp:sp>
    <dsp:sp modelId="{5EF9A6B4-B499-E348-A5A1-BD46F321E8A6}">
      <dsp:nvSpPr>
        <dsp:cNvPr id="0" name=""/>
        <dsp:cNvSpPr/>
      </dsp:nvSpPr>
      <dsp:spPr>
        <a:xfrm>
          <a:off x="0" y="2024"/>
          <a:ext cx="2441447" cy="97373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IMPORTANT KEY FIGURES</a:t>
          </a:r>
        </a:p>
      </dsp:txBody>
      <dsp:txXfrm>
        <a:off x="47534" y="49558"/>
        <a:ext cx="2346379" cy="878669"/>
      </dsp:txXfrm>
    </dsp:sp>
    <dsp:sp modelId="{96BC3F81-9D52-A547-8EC8-6D84DC784013}">
      <dsp:nvSpPr>
        <dsp:cNvPr id="0" name=""/>
        <dsp:cNvSpPr/>
      </dsp:nvSpPr>
      <dsp:spPr>
        <a:xfrm rot="5400000">
          <a:off x="4222128" y="-658858"/>
          <a:ext cx="778989" cy="4340351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Number of YUM! Brands units 50,170</a:t>
          </a:r>
        </a:p>
      </dsp:txBody>
      <dsp:txXfrm rot="-5400000">
        <a:off x="2441448" y="1159849"/>
        <a:ext cx="4302324" cy="702935"/>
      </dsp:txXfrm>
    </dsp:sp>
    <dsp:sp modelId="{B6832CB0-419A-4247-A4AA-818CD6238586}">
      <dsp:nvSpPr>
        <dsp:cNvPr id="0" name=""/>
        <dsp:cNvSpPr/>
      </dsp:nvSpPr>
      <dsp:spPr>
        <a:xfrm>
          <a:off x="0" y="1024448"/>
          <a:ext cx="2441447" cy="973737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FAST FOOD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534" y="1071982"/>
        <a:ext cx="2346379" cy="878669"/>
      </dsp:txXfrm>
    </dsp:sp>
    <dsp:sp modelId="{13367896-1F15-C149-94A3-3CBC8EF7D45F}">
      <dsp:nvSpPr>
        <dsp:cNvPr id="0" name=""/>
        <dsp:cNvSpPr/>
      </dsp:nvSpPr>
      <dsp:spPr>
        <a:xfrm rot="5400000">
          <a:off x="4222128" y="363565"/>
          <a:ext cx="778989" cy="4340351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Domino's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  <a:hlinkClick xmlns:r="http://schemas.openxmlformats.org/officeDocument/2006/relationships" r:id="rId1"/>
          </a:endParaRPr>
        </a:p>
      </dsp:txBody>
      <dsp:txXfrm rot="-5400000">
        <a:off x="2441448" y="2182273"/>
        <a:ext cx="4302324" cy="702935"/>
      </dsp:txXfrm>
    </dsp:sp>
    <dsp:sp modelId="{23B91B47-7DFA-2E4D-B715-FFE2A54FA443}">
      <dsp:nvSpPr>
        <dsp:cNvPr id="0" name=""/>
        <dsp:cNvSpPr/>
      </dsp:nvSpPr>
      <dsp:spPr>
        <a:xfrm>
          <a:off x="0" y="2046872"/>
          <a:ext cx="2441447" cy="973737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MOST VISITED FAST FOOD RESTAURANT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  <a:hlinkClick xmlns:r="http://schemas.openxmlformats.org/officeDocument/2006/relationships" r:id="rId1"/>
          </a:endParaRPr>
        </a:p>
      </dsp:txBody>
      <dsp:txXfrm>
        <a:off x="47534" y="2094406"/>
        <a:ext cx="2346379" cy="878669"/>
      </dsp:txXfrm>
    </dsp:sp>
    <dsp:sp modelId="{6E72D364-0FB6-3946-A9A7-7E04BCBD43A9}">
      <dsp:nvSpPr>
        <dsp:cNvPr id="0" name=""/>
        <dsp:cNvSpPr/>
      </dsp:nvSpPr>
      <dsp:spPr>
        <a:xfrm rot="5400000">
          <a:off x="4222128" y="1385989"/>
          <a:ext cx="778989" cy="4340351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1-3 times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  <a:hlinkClick xmlns:r="http://schemas.openxmlformats.org/officeDocument/2006/relationships" r:id="rId2"/>
          </a:endParaRPr>
        </a:p>
      </dsp:txBody>
      <dsp:txXfrm rot="-5400000">
        <a:off x="2441448" y="3204697"/>
        <a:ext cx="4302324" cy="702935"/>
      </dsp:txXfrm>
    </dsp:sp>
    <dsp:sp modelId="{2C3A4588-EDD6-A945-ACEB-763F8A9D91BE}">
      <dsp:nvSpPr>
        <dsp:cNvPr id="0" name=""/>
        <dsp:cNvSpPr/>
      </dsp:nvSpPr>
      <dsp:spPr>
        <a:xfrm>
          <a:off x="0" y="3069296"/>
          <a:ext cx="2441447" cy="973737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AVERAGE WEEKLY CONSUMPTION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  <a:hlinkClick xmlns:r="http://schemas.openxmlformats.org/officeDocument/2006/relationships" r:id="rId2"/>
          </a:endParaRPr>
        </a:p>
      </dsp:txBody>
      <dsp:txXfrm>
        <a:off x="47534" y="3116830"/>
        <a:ext cx="2346379" cy="878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84F0A-3737-644A-B04F-EEA8A22E7A52}">
      <dsp:nvSpPr>
        <dsp:cNvPr id="0" name=""/>
        <dsp:cNvSpPr/>
      </dsp:nvSpPr>
      <dsp:spPr>
        <a:xfrm>
          <a:off x="0" y="159593"/>
          <a:ext cx="6891187" cy="74353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Increasing urbanization</a:t>
          </a:r>
        </a:p>
      </dsp:txBody>
      <dsp:txXfrm>
        <a:off x="36296" y="195889"/>
        <a:ext cx="6818595" cy="670943"/>
      </dsp:txXfrm>
    </dsp:sp>
    <dsp:sp modelId="{2E6B9237-4843-9C42-BA41-CB4F5CB0FA59}">
      <dsp:nvSpPr>
        <dsp:cNvPr id="0" name=""/>
        <dsp:cNvSpPr/>
      </dsp:nvSpPr>
      <dsp:spPr>
        <a:xfrm>
          <a:off x="0" y="992408"/>
          <a:ext cx="6891187" cy="743535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Rapid expansion in food delivery services</a:t>
          </a:r>
        </a:p>
      </dsp:txBody>
      <dsp:txXfrm>
        <a:off x="36296" y="1028704"/>
        <a:ext cx="6818595" cy="670943"/>
      </dsp:txXfrm>
    </dsp:sp>
    <dsp:sp modelId="{033F7096-9BF9-1C45-9E46-FCDEFC07DBB6}">
      <dsp:nvSpPr>
        <dsp:cNvPr id="0" name=""/>
        <dsp:cNvSpPr/>
      </dsp:nvSpPr>
      <dsp:spPr>
        <a:xfrm>
          <a:off x="0" y="1825223"/>
          <a:ext cx="6891187" cy="743535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Expanding young &amp; working population</a:t>
          </a:r>
        </a:p>
      </dsp:txBody>
      <dsp:txXfrm>
        <a:off x="36296" y="1861519"/>
        <a:ext cx="6818595" cy="670943"/>
      </dsp:txXfrm>
    </dsp:sp>
    <dsp:sp modelId="{43582F27-2AB6-5244-964E-452C35EF21EF}">
      <dsp:nvSpPr>
        <dsp:cNvPr id="0" name=""/>
        <dsp:cNvSpPr/>
      </dsp:nvSpPr>
      <dsp:spPr>
        <a:xfrm>
          <a:off x="0" y="2658038"/>
          <a:ext cx="6891187" cy="743535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Growing number of dual-income families </a:t>
          </a:r>
        </a:p>
      </dsp:txBody>
      <dsp:txXfrm>
        <a:off x="36296" y="2694334"/>
        <a:ext cx="6818595" cy="670943"/>
      </dsp:txXfrm>
    </dsp:sp>
    <dsp:sp modelId="{EA78B152-A029-6141-AB86-FEB56A883FD2}">
      <dsp:nvSpPr>
        <dsp:cNvPr id="0" name=""/>
        <dsp:cNvSpPr/>
      </dsp:nvSpPr>
      <dsp:spPr>
        <a:xfrm>
          <a:off x="0" y="3490853"/>
          <a:ext cx="6891187" cy="74353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Rising disposable income in the country</a:t>
          </a:r>
        </a:p>
      </dsp:txBody>
      <dsp:txXfrm>
        <a:off x="36296" y="3527149"/>
        <a:ext cx="6818595" cy="6709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CB4A7-424B-EA43-85BC-67AA69B2010F}">
      <dsp:nvSpPr>
        <dsp:cNvPr id="0" name=""/>
        <dsp:cNvSpPr/>
      </dsp:nvSpPr>
      <dsp:spPr>
        <a:xfrm>
          <a:off x="0" y="185350"/>
          <a:ext cx="6891187" cy="8496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Different approach</a:t>
          </a:r>
          <a:endParaRPr lang="en-US" sz="2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475" y="226825"/>
        <a:ext cx="6808237" cy="766674"/>
      </dsp:txXfrm>
    </dsp:sp>
    <dsp:sp modelId="{68087BFC-08F7-E34C-8727-EB8CE072A043}">
      <dsp:nvSpPr>
        <dsp:cNvPr id="0" name=""/>
        <dsp:cNvSpPr/>
      </dsp:nvSpPr>
      <dsp:spPr>
        <a:xfrm>
          <a:off x="0" y="1034975"/>
          <a:ext cx="6891187" cy="3941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79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Leverage social media to get more Customer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Social media Food influencer on 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YOU TUBE</a:t>
          </a: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INSTAGRAM</a:t>
          </a: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and </a:t>
          </a:r>
          <a:r>
            <a:rPr lang="en-US" sz="2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FACEBOOK</a:t>
          </a: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famous personality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Instagram and more other same social media Food influencer who has quite good audience target them to market our services.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Organize events where Young generation can get more attraction towards Café Food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Track your marketing strategy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Guest blogging on other relevant sites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Getting quoted in an article (called an editorial link)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Getting local press (newspaper or website in your area)</a:t>
          </a:r>
        </a:p>
      </dsp:txBody>
      <dsp:txXfrm>
        <a:off x="0" y="1034975"/>
        <a:ext cx="6891187" cy="3941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22FF4-3D06-2348-886B-6FA533ED3D4B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B4DBD-D019-984C-9456-30511C87F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86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B4DBD-D019-984C-9456-30511C87FC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0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6B4DBD-D019-984C-9456-30511C87FC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7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E3CD-8BDC-5F4C-A2C5-E561303F6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DF17E-9D0D-AC42-848C-F7CC8E087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96838-797B-B648-91E3-90509087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765E-5DBB-6247-BBFF-29ECE8A9E2E5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3FD3-1278-074F-8C8C-DCF37533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81D09-D8FA-FE40-8D47-AB9CFD2D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6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E208-534A-C44F-9191-3481CCB1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A28BD-D95F-324E-B8E7-E7155DF9C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0A8C1-AE1B-4B49-8F81-0CADE1C48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2B980-C8E2-294B-BD61-03A21E35DAF0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FD176-B90D-EF46-8341-D287D50D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33D90-2F26-4041-A971-8DC7F0B5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67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79D859-796B-1F44-AA02-4CFAF8959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F4215-CD3A-F141-96E6-A42275A9A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A2073-0FAA-274C-9031-A7B84CEE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51CE-460C-E440-9D29-7575ED014E22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E2696-930A-1B44-9F50-364B7D3E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CBB32-7DB5-1B43-8932-810CC254E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2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8" y="228600"/>
            <a:ext cx="4601633" cy="6345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7" y="2571750"/>
            <a:ext cx="4340352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368" y="1371601"/>
            <a:ext cx="6129865" cy="4754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  <a:prstGeom prst="rect">
            <a:avLst/>
          </a:prstGeom>
        </p:spPr>
        <p:txBody>
          <a:bodyPr/>
          <a:lstStyle/>
          <a:p>
            <a:fld id="{48178E54-59BB-C641-8CCB-FE2B7FC9C3AC}" type="datetime1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11/23/20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5741" y="6423586"/>
            <a:ext cx="4422588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810C-2FD5-A145-A40E-1DAC4C84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656E0-B670-4346-8867-D19451039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0EB14-5460-FA44-8900-820D93A8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000A-939A-2649-9CCA-FF0D93566022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54BC4-D059-DD4C-85CC-DC9B94BA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68332-5CDA-4148-BAEE-831573DB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2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9F81-2708-C849-BC08-30481104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4B3A4-CBBB-C543-8318-3487B94E8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00A2D-63B3-0141-AF0B-E54059D0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23E0E-D79B-6345-9B04-CD86D0FB3317}" type="datetime1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153B3-9314-7440-AE45-490777D3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31B3F-CA2A-C54D-9FBA-E5767D28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58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25C4-A8D5-8248-91F5-8315A204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6D3AE-9797-9444-B605-9397E5568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A9C8A-B196-9D4E-834C-7E52B3C58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46F5B-91F2-9744-BD6F-158386E3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6221-3507-4A4C-910F-9AC21F5191E7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2EACA-721A-3143-922A-0B803641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30B36-DAD1-BC42-9FBD-2E5D5DDCD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5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629D-966C-BF41-96B4-7532D8E7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D0559-EF90-DC44-8E60-93F55F79C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A06DD-17B9-CB4A-8165-5D6F16359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A50D1-8AE3-CC4F-807D-C45EB1414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F8BDF9-5711-CA43-B153-F43E19B304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3A8112-FDB8-6D4B-9C65-9C0E4461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5EFD-C354-A74A-9B88-1427BC28BED2}" type="datetime1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44B6B-AA1D-234C-9759-B57FF020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D9CE4-F317-734B-91CC-BD8EBA92C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4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E775-C832-7E40-AF70-A78407D5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F37529-1E5F-FB45-9007-8581C404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AFB51-4433-964D-9B2A-B1FA3E3820A8}" type="datetime1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639F4-DE7D-984C-ADC3-736A13FC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9B64F-6D25-2740-A86E-01074F91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7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1B84B8-804C-2049-8906-7574F487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132F-7ADE-014F-BE39-7F580B1AD032}" type="datetime1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F8C65-39CA-EB43-BE1F-B0CB3375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15C-4F08-8949-BBF0-BDCC2AD58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3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0A07-74A5-7A45-B858-A20F8ABF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EC41-7FBC-6244-96CE-173E36FEB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59025-B25D-7940-AEED-3DA8461E3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69530-C02C-3148-AD53-E5D42796A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5F386-3A66-E447-B7C4-334CDDEDB375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B1A49-DA21-BF45-8388-1CF01E1F8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3E006-AAA8-364F-A763-36086865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04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F515-2142-DA42-B9B4-8E6F2BE0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62F570-55CB-F148-AF73-17E58B54E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69659-56CA-3849-9CBF-9E82503A4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62B33-9713-D74A-B376-0643F35A9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CA9F6-F4DE-D64F-B41E-EB04E4EA22B0}" type="datetime1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B698D-65D7-124F-8FF1-45A8BB7C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16A44-BB12-1A47-85D0-12A0A4B0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3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D3DA3C-9F5C-404E-8DDD-62C4E362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F7C6C-6C6C-E644-9A1A-82ADAB500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F29D2-A2E6-1D49-93F9-CF2BB71D1D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8599B-F93D-E040-9C38-D720FD8602EE}" type="datetime1">
              <a:rPr lang="en-US" smtClean="0"/>
              <a:t>11/23/20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ECBE8-7881-D943-8731-CD45C0A27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E5E95-3516-A047-B8F0-66754EC59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5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zydiner.com/mumbai/da-capo-cafe-bistro-kharghar-230938" TargetMode="External"/><Relationship Id="rId2" Type="http://schemas.openxmlformats.org/officeDocument/2006/relationships/hyperlink" Target="https://www.dineout.co.in/mumbai/da-capo-cafe-bistro-kharghar-navi-mumbai-1991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561263/india-average-fast-food-consumption-per-week/" TargetMode="External"/><Relationship Id="rId2" Type="http://schemas.openxmlformats.org/officeDocument/2006/relationships/hyperlink" Target="https://www.businesswire.com/news/home/20200313005289/en/Quick-Service-Restaurants-Market-in-India-is-Projected-to-Grow-at-a-CAGR-Of-Over-18-During-the-Period-2021-2025---ResearchAndMarkets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ometers.info/world-population/india-population/#:~:text=The%20current%20population%20of%20India,of%20the%20total%20world%20population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8153EC8-8E01-4D70-B575-24ABD35A1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388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D2178-3ADD-9E40-8410-0FE6DE8AC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750" y="657498"/>
            <a:ext cx="4806184" cy="3644537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COMPLETE MARKETING STRATEGY &amp; RESTRUCTURING TO CAFÉ RESTURANT 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6CD43-769C-934A-9C4E-EFA0749EB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2750" y="4545874"/>
            <a:ext cx="4806184" cy="1672046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1500">
                <a:solidFill>
                  <a:schemeClr val="bg1"/>
                </a:solidFill>
              </a:rPr>
              <a:t>PREPARED BY</a:t>
            </a:r>
          </a:p>
          <a:p>
            <a:pPr algn="l"/>
            <a:r>
              <a:rPr lang="en-US" sz="1500">
                <a:solidFill>
                  <a:schemeClr val="bg1"/>
                </a:solidFill>
              </a:rPr>
              <a:t>BHAGYASHREE CHAVAN</a:t>
            </a:r>
          </a:p>
          <a:p>
            <a:pPr algn="l"/>
            <a:r>
              <a:rPr lang="en-US" sz="1500">
                <a:solidFill>
                  <a:schemeClr val="bg1"/>
                </a:solidFill>
              </a:rPr>
              <a:t>PREPARED FOR </a:t>
            </a:r>
          </a:p>
          <a:p>
            <a:pPr algn="l"/>
            <a:r>
              <a:rPr lang="en-US" sz="1500">
                <a:solidFill>
                  <a:schemeClr val="bg1"/>
                </a:solidFill>
              </a:rPr>
              <a:t>DS 680 MARKETING ANALYSTICS CLASS(MOHIT SUPE)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63E6A07-18D1-F844-A9E8-F9EB79D114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0" r="6674"/>
          <a:stretch/>
        </p:blipFill>
        <p:spPr>
          <a:xfrm>
            <a:off x="6095999" y="10"/>
            <a:ext cx="610565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71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2C025-0BC6-984C-85D3-4F85AC166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321734"/>
            <a:ext cx="6891187" cy="1135737"/>
          </a:xfrm>
        </p:spPr>
        <p:txBody>
          <a:bodyPr>
            <a:normAutofit/>
          </a:bodyPr>
          <a:lstStyle/>
          <a:p>
            <a:r>
              <a:rPr lang="en-US" sz="3600" b="1" dirty="0"/>
              <a:t>GROWTH DRIVERS</a:t>
            </a:r>
          </a:p>
        </p:txBody>
      </p:sp>
      <p:sp>
        <p:nvSpPr>
          <p:cNvPr id="193" name="Isosceles Triangle 19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Oven Kraft Menu, Menu for Oven Kraft, Kalamboli, Navi Mumbai">
            <a:extLst>
              <a:ext uri="{FF2B5EF4-FFF2-40B4-BE49-F238E27FC236}">
                <a16:creationId xmlns:a16="http://schemas.microsoft.com/office/drawing/2014/main" id="{17997BE8-A43F-5247-AAC7-FCD783C9B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" r="2" b="42675"/>
          <a:stretch/>
        </p:blipFill>
        <p:spPr bwMode="auto">
          <a:xfrm>
            <a:off x="7631866" y="766818"/>
            <a:ext cx="4505326" cy="55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CB4D78-0404-4044-A775-616F51A5F1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77733"/>
              </p:ext>
            </p:extLst>
          </p:nvPr>
        </p:nvGraphicFramePr>
        <p:xfrm>
          <a:off x="643467" y="1782981"/>
          <a:ext cx="6891187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E81969-5E6B-A74D-8784-055A42C1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42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6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B200E-A86A-6D4F-890C-5BB2FCDE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latin typeface="+mj-lt"/>
                <a:cs typeface="+mj-cs"/>
              </a:rPr>
              <a:t>Understanding of Oven Kraft Business </a:t>
            </a:r>
          </a:p>
        </p:txBody>
      </p:sp>
      <p:cxnSp>
        <p:nvCxnSpPr>
          <p:cNvPr id="76" name="Straight Connector 7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D230CA-6DF9-214E-9496-F1F0B96AF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7" b="5712"/>
          <a:stretch/>
        </p:blipFill>
        <p:spPr>
          <a:xfrm>
            <a:off x="331567" y="2891313"/>
            <a:ext cx="5455917" cy="306864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933DD9D-B93A-C747-A923-132FD9101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7" b="8893"/>
          <a:stretch/>
        </p:blipFill>
        <p:spPr>
          <a:xfrm>
            <a:off x="6445073" y="2945548"/>
            <a:ext cx="5455917" cy="29601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E39ABD-0159-5E49-B631-CC9EC12F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5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7201941" cy="2241951"/>
          </a:xfrm>
          <a:prstGeom prst="rect">
            <a:avLst/>
          </a:prstGeom>
          <a:solidFill>
            <a:srgbClr val="424A5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A8ECF-AA90-2A4E-B064-B0528697A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6586812" cy="16824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Online Presences</a:t>
            </a:r>
          </a:p>
        </p:txBody>
      </p:sp>
      <p:sp>
        <p:nvSpPr>
          <p:cNvPr id="75" name="Rectangle 59">
            <a:extLst>
              <a:ext uri="{FF2B5EF4-FFF2-40B4-BE49-F238E27FC236}">
                <a16:creationId xmlns:a16="http://schemas.microsoft.com/office/drawing/2014/main" id="{86C51B68-BE79-49A7-BAF4-506DA757B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2862072"/>
            <a:ext cx="2496312" cy="1691640"/>
          </a:xfrm>
          <a:prstGeom prst="rect">
            <a:avLst/>
          </a:prstGeom>
          <a:solidFill>
            <a:srgbClr val="FD9D0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E2CD25-DAB2-4248-BDB7-ADB3EACED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50" y="2994266"/>
            <a:ext cx="1405209" cy="143312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68DE151-436F-48C1-9786-6B6129E8A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7248" y="2862072"/>
            <a:ext cx="2496312" cy="1691640"/>
          </a:xfrm>
          <a:prstGeom prst="rect">
            <a:avLst/>
          </a:prstGeom>
          <a:solidFill>
            <a:srgbClr val="FD9D0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DAD583-8E94-654D-9BAD-CB11A10C9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39" y="2994266"/>
            <a:ext cx="1433128" cy="1433128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8243" y="2862599"/>
            <a:ext cx="1880041" cy="1693147"/>
          </a:xfrm>
          <a:prstGeom prst="rect">
            <a:avLst/>
          </a:prstGeom>
          <a:solidFill>
            <a:srgbClr val="FD9D00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0D02EFF-42DD-4A95-9B1D-528C38DB2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736592"/>
            <a:ext cx="2496312" cy="1664208"/>
          </a:xfrm>
          <a:prstGeom prst="rect">
            <a:avLst/>
          </a:prstGeom>
          <a:solidFill>
            <a:srgbClr val="FD9D0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443049A4-03B1-434E-A979-8D6DD23C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37" y="4870793"/>
            <a:ext cx="1408634" cy="1408634"/>
          </a:xfrm>
          <a:prstGeom prst="rect">
            <a:avLst/>
          </a:prstGeom>
        </p:spPr>
      </p:pic>
      <p:sp>
        <p:nvSpPr>
          <p:cNvPr id="76" name="Rectangle 67">
            <a:extLst>
              <a:ext uri="{FF2B5EF4-FFF2-40B4-BE49-F238E27FC236}">
                <a16:creationId xmlns:a16="http://schemas.microsoft.com/office/drawing/2014/main" id="{E13C025B-D907-4424-ABCD-B12E21006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7248" y="4736592"/>
            <a:ext cx="2496312" cy="1664208"/>
          </a:xfrm>
          <a:prstGeom prst="rect">
            <a:avLst/>
          </a:prstGeom>
          <a:solidFill>
            <a:srgbClr val="FD9D0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C6DBE3-8382-324C-9922-47233A77D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644" y="5252731"/>
            <a:ext cx="2163518" cy="644757"/>
          </a:xfrm>
          <a:prstGeom prst="rect">
            <a:avLst/>
          </a:prstGeom>
        </p:spPr>
      </p:pic>
      <p:sp>
        <p:nvSpPr>
          <p:cNvPr id="77" name="Rectangle 6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098" y="4731653"/>
            <a:ext cx="1879186" cy="1667425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8" name="Rectangle 7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5755" y="450221"/>
            <a:ext cx="3887324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B64A866-244E-B44A-B31C-3B4E96C5A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269" y="795548"/>
            <a:ext cx="3317031" cy="5275603"/>
          </a:xfrm>
        </p:spPr>
        <p:txBody>
          <a:bodyPr anchor="ctr">
            <a:normAutofit/>
          </a:bodyPr>
          <a:lstStyle/>
          <a:p>
            <a:pPr lvl="0"/>
            <a:r>
              <a:rPr lang="en-US" sz="2000" dirty="0"/>
              <a:t>Google</a:t>
            </a:r>
          </a:p>
          <a:p>
            <a:pPr lvl="0"/>
            <a:r>
              <a:rPr lang="en-US" sz="2000" dirty="0"/>
              <a:t>Facebook</a:t>
            </a:r>
          </a:p>
          <a:p>
            <a:pPr lvl="0"/>
            <a:r>
              <a:rPr lang="en-US" sz="2000" dirty="0"/>
              <a:t>Instagram</a:t>
            </a:r>
          </a:p>
          <a:p>
            <a:pPr lvl="0"/>
            <a:r>
              <a:rPr lang="en-US" sz="2000" dirty="0"/>
              <a:t>Zomato</a:t>
            </a:r>
          </a:p>
          <a:p>
            <a:pPr lvl="0"/>
            <a:r>
              <a:rPr lang="en-US" sz="2000" dirty="0" err="1"/>
              <a:t>Swiggy</a:t>
            </a:r>
            <a:endParaRPr lang="en-US" sz="2000" dirty="0"/>
          </a:p>
          <a:p>
            <a:pPr lvl="0"/>
            <a:r>
              <a:rPr lang="en-US" sz="2000" dirty="0" err="1"/>
              <a:t>JustDial</a:t>
            </a:r>
            <a:endParaRPr lang="en-US" sz="2000" dirty="0"/>
          </a:p>
          <a:p>
            <a:pPr lvl="0"/>
            <a:r>
              <a:rPr lang="en-US" sz="2000" dirty="0"/>
              <a:t>TripAdvisor</a:t>
            </a:r>
          </a:p>
        </p:txBody>
      </p:sp>
      <p:pic>
        <p:nvPicPr>
          <p:cNvPr id="67" name="Picture 66" descr="A picture containing text&#10;&#10;Description automatically generated">
            <a:extLst>
              <a:ext uri="{FF2B5EF4-FFF2-40B4-BE49-F238E27FC236}">
                <a16:creationId xmlns:a16="http://schemas.microsoft.com/office/drawing/2014/main" id="{02F3DCCA-3EA7-9845-B386-0A893C46A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153" y="3213227"/>
            <a:ext cx="1879186" cy="897175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D3F309B7-0482-0D49-AD76-5A9DBD520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8074" y="5126119"/>
            <a:ext cx="1631023" cy="10003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2A83A-0653-FB44-9458-BDB247E3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906224-8B7F-6E40-8C89-770E115FE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81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485CCC-1836-3F4A-9BB3-8F117663D34C}"/>
              </a:ext>
            </a:extLst>
          </p:cNvPr>
          <p:cNvSpPr/>
          <p:nvPr/>
        </p:nvSpPr>
        <p:spPr>
          <a:xfrm>
            <a:off x="609871" y="26304"/>
            <a:ext cx="6937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Presences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B4B010-94DD-2640-A028-8B2020F5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7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64310-323F-F14A-859A-36165BF3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MARKETING STRATEGY FORMATION</a:t>
            </a:r>
          </a:p>
        </p:txBody>
      </p:sp>
      <p:pic>
        <p:nvPicPr>
          <p:cNvPr id="4" name="Content Placeholder 3" descr="Diagram, text, whiteboard&#10;&#10;Description automatically generated">
            <a:extLst>
              <a:ext uri="{FF2B5EF4-FFF2-40B4-BE49-F238E27FC236}">
                <a16:creationId xmlns:a16="http://schemas.microsoft.com/office/drawing/2014/main" id="{E3B2C0CE-61C5-C646-97E1-5B96D6F88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19" r="3" b="8526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E6CB97-02EC-6C49-A452-F67BF44EE3DB}"/>
              </a:ext>
            </a:extLst>
          </p:cNvPr>
          <p:cNvSpPr/>
          <p:nvPr/>
        </p:nvSpPr>
        <p:spPr>
          <a:xfrm>
            <a:off x="7077456" y="2386585"/>
            <a:ext cx="4716754" cy="3790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following are classical approach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website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Reviews as text post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Photos post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Café should post on website page and social media page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company network database to promote your services and offer them extra food discount with next order serving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53724-7298-124F-9613-9ADA8B68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7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13E50E-303F-A844-A7C5-2732FDB30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1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A31AB-DA3F-5845-A9A0-9B2685E1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>
            <a:normAutofit/>
          </a:bodyPr>
          <a:lstStyle/>
          <a:p>
            <a:r>
              <a:rPr lang="en-US" sz="3600"/>
              <a:t>MARKETING STRATEGY FORMATION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B1F026-F812-8A43-B0CD-A979BE3CFC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434367"/>
              </p:ext>
            </p:extLst>
          </p:nvPr>
        </p:nvGraphicFramePr>
        <p:xfrm>
          <a:off x="643467" y="1457471"/>
          <a:ext cx="6891187" cy="516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FD5E5-F46F-D246-9A84-31E40DB4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6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953A08-5257-7144-ABAC-D1831821C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87966"/>
              </p:ext>
            </p:extLst>
          </p:nvPr>
        </p:nvGraphicFramePr>
        <p:xfrm>
          <a:off x="635000" y="1663700"/>
          <a:ext cx="5410199" cy="4381499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1284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98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 NAME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algn="just" rtl="0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 Capo Café &amp; Bistro : Best Cafe </a:t>
                      </a:r>
                      <a:endParaRPr lang="en-US" sz="1600" b="1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98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 &amp; 13, Bhoomi Heights, Sector 8, Kharghar, Navi Mumbai, Maharashtra 410210, India</a:t>
                      </a:r>
                      <a:endParaRPr lang="en-IN" sz="1600" u="none" strike="noStrike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989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Italian, Mexican &amp; Lebanese fast food offered in a bright, split-level cafe with French windows</a:t>
                      </a:r>
                      <a:endParaRPr lang="en-IN" sz="1600" u="none" strike="noStrike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65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TIMINGS 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Monday to Sunday - 7 am To 11 pm</a:t>
                      </a: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6567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Dine-in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Takeout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No-contact delivery</a:t>
                      </a:r>
                    </a:p>
                    <a:p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Reservations: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dineout.co.in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 </a:t>
                      </a:r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eazydiner.com</a:t>
                      </a:r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extLst>
                  <a:ext uri="{0D108BD9-81ED-4DB2-BD59-A6C34878D82A}">
                    <a16:rowId xmlns:a16="http://schemas.microsoft.com/office/drawing/2014/main" val="6027872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8DBD78-7C64-2E44-9D3C-0559BFF36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600869"/>
              </p:ext>
            </p:extLst>
          </p:nvPr>
        </p:nvGraphicFramePr>
        <p:xfrm>
          <a:off x="6108700" y="1663700"/>
          <a:ext cx="5410199" cy="4381497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1284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090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 NAME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algn="just" rtl="0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Barista Coffee</a:t>
                      </a:r>
                      <a:endParaRPr lang="en-US" sz="1600" b="1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90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Shah Heights, Shop 14/15, Sector 7, Kharghar, Navi Mumbai, Maharashtra 410210, India</a:t>
                      </a:r>
                      <a:endParaRPr lang="en-IN" sz="1600" u="none" strike="noStrike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378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Served coffee and Fast Food</a:t>
                      </a:r>
                      <a:endParaRPr lang="en-IN" sz="1600" u="none" strike="noStrike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63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TIMINGS 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Monday to Sunday - 8 am To 12 am(Midnight)</a:t>
                      </a: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568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Dine-in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Takeout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Delivery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extLst>
                  <a:ext uri="{0D108BD9-81ED-4DB2-BD59-A6C34878D82A}">
                    <a16:rowId xmlns:a16="http://schemas.microsoft.com/office/drawing/2014/main" val="60278721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63B2E25-9496-234A-BC3C-36E5C5C5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COMPETITOR PROFILE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B2829-DEF1-314B-B47B-EBDDE6E7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91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953A08-5257-7144-ABAC-D1831821C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551423"/>
              </p:ext>
            </p:extLst>
          </p:nvPr>
        </p:nvGraphicFramePr>
        <p:xfrm>
          <a:off x="635000" y="1663701"/>
          <a:ext cx="5410199" cy="4734838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1284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368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 NAME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algn="just" rtl="0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 Villa Cafe</a:t>
                      </a: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729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Mahavir </a:t>
                      </a:r>
                      <a:r>
                        <a:rPr lang="en-IN" sz="1600" u="none" strike="noStrike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Astha</a:t>
                      </a: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Shop No. 3, 1st and 2nd floor, Near, </a:t>
                      </a:r>
                      <a:r>
                        <a:rPr lang="en-IN" sz="1600" u="none" strike="noStrike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Utsaw</a:t>
                      </a: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Chowk Perimeter Rd, Sector 7, Kharghar, Navi Mumbai, Maharashtra 410210, India</a:t>
                      </a:r>
                      <a:endParaRPr lang="en-IN" sz="1600" u="none" strike="noStrike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88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Served coffee and Fast Food, Indian Breakfast dishes</a:t>
                      </a:r>
                      <a:endParaRPr lang="en-IN" sz="1600" u="none" strike="noStrike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674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TIMINGS 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Monday to Sunday - 10 am To 12 am (Midnight)</a:t>
                      </a: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330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Dine-in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Takeout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No-contact delivery</a:t>
                      </a:r>
                    </a:p>
                  </a:txBody>
                  <a:tcPr marL="9731" marR="9731" marT="9731" marB="0" anchor="ctr"/>
                </a:tc>
                <a:extLst>
                  <a:ext uri="{0D108BD9-81ED-4DB2-BD59-A6C34878D82A}">
                    <a16:rowId xmlns:a16="http://schemas.microsoft.com/office/drawing/2014/main" val="6027872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8DBD78-7C64-2E44-9D3C-0559BFF36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09413"/>
              </p:ext>
            </p:extLst>
          </p:nvPr>
        </p:nvGraphicFramePr>
        <p:xfrm>
          <a:off x="6108700" y="1663701"/>
          <a:ext cx="5410199" cy="4715273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1284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5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904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COMPANY NAME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algn="just" rtl="0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Dhaba</a:t>
                      </a: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Café</a:t>
                      </a: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12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Swarna Complex, Sector-7, </a:t>
                      </a:r>
                      <a:r>
                        <a:rPr lang="en-IN" sz="1600" u="none" strike="noStrike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Kendriya</a:t>
                      </a: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u="none" strike="noStrike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Vihar</a:t>
                      </a: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Rd, </a:t>
                      </a:r>
                      <a:r>
                        <a:rPr lang="en-IN" sz="1600" u="none" strike="noStrike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Shivali</a:t>
                      </a: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u="none" strike="noStrike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Chs</a:t>
                      </a: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Sector 7, Kharghar, Navi Mumbai, Maharashtra 410210, India</a:t>
                      </a:r>
                      <a:endParaRPr lang="en-IN" sz="1600" u="none" strike="noStrike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94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IN" sz="1600" u="none" strike="noStrike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Served coffee and Fast Food, North Indian food cuisine </a:t>
                      </a:r>
                      <a:endParaRPr lang="en-IN" sz="1600" u="none" strike="noStrike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5947" marR="5947" marT="5947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663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TIMINGS 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Monday to Sunday - 7 am To 12 am(Midnight)</a:t>
                      </a: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2784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</a:t>
                      </a: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endParaRPr lang="en-US" sz="16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Dine-in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Takeout</a:t>
                      </a:r>
                    </a:p>
                    <a:p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Delivery</a:t>
                      </a:r>
                    </a:p>
                    <a:p>
                      <a:pPr algn="just">
                        <a:lnSpc>
                          <a:spcPct val="150000"/>
                        </a:lnSpc>
                      </a:pPr>
                      <a:endParaRPr lang="en-I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eiryo" panose="020B0604030504040204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9731" marR="9731" marT="9731" marB="0" anchor="ctr"/>
                </a:tc>
                <a:extLst>
                  <a:ext uri="{0D108BD9-81ED-4DB2-BD59-A6C34878D82A}">
                    <a16:rowId xmlns:a16="http://schemas.microsoft.com/office/drawing/2014/main" val="60278721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63B2E25-9496-234A-BC3C-36E5C5C5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Competitor Profile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03DFE-AF4A-7F48-8CDC-A650EB05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65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DDEF810-FBAE-4C80-B905-316331395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46">
            <a:extLst>
              <a:ext uri="{FF2B5EF4-FFF2-40B4-BE49-F238E27FC236}">
                <a16:creationId xmlns:a16="http://schemas.microsoft.com/office/drawing/2014/main" id="{FD8C7A0F-D774-4978-AA9C-7E703C2F4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344168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47">
            <a:extLst>
              <a:ext uri="{FF2B5EF4-FFF2-40B4-BE49-F238E27FC236}">
                <a16:creationId xmlns:a16="http://schemas.microsoft.com/office/drawing/2014/main" id="{61C7310A-3A42-4F75-8058-7F39E52B1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344168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D88313-56C7-45D8-8D97-2F5CCBF99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1544897" cy="1179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D5712-D141-2346-A450-78A3E7C1D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88894"/>
            <a:ext cx="10306520" cy="88073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SWOT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703845-4904-FE44-BAC6-E880E5CE17E1}"/>
              </a:ext>
            </a:extLst>
          </p:cNvPr>
          <p:cNvGrpSpPr/>
          <p:nvPr/>
        </p:nvGrpSpPr>
        <p:grpSpPr>
          <a:xfrm>
            <a:off x="1369045" y="2015964"/>
            <a:ext cx="9452257" cy="4206321"/>
            <a:chOff x="457200" y="1689301"/>
            <a:chExt cx="5892800" cy="706861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518287D-B714-B541-B3A6-EC0BF6781466}"/>
                </a:ext>
              </a:extLst>
            </p:cNvPr>
            <p:cNvSpPr/>
            <p:nvPr/>
          </p:nvSpPr>
          <p:spPr>
            <a:xfrm>
              <a:off x="906441" y="2666998"/>
              <a:ext cx="2680133" cy="311912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82563" indent="-182563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Hire knowledgeable staff who are actively involved in the field.</a:t>
              </a:r>
            </a:p>
            <a:p>
              <a:pPr marL="182563" indent="-182563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Highest quality of service.</a:t>
              </a:r>
            </a:p>
            <a:p>
              <a:pPr marL="182563" indent="-182563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Result oriented approach to attracting and maintain customers.</a:t>
              </a:r>
            </a:p>
            <a:p>
              <a:pPr marL="182563" indent="-182563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Localise taste food</a:t>
              </a:r>
            </a:p>
            <a:p>
              <a:pPr marL="182563" indent="-182563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Modern and relaxing Environment</a:t>
              </a:r>
            </a:p>
            <a:p>
              <a:pPr marL="182563" indent="-182563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Outstanding Customer Services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082C091-0D1C-D847-B6DD-4EFEBC7E4263}"/>
                </a:ext>
              </a:extLst>
            </p:cNvPr>
            <p:cNvSpPr/>
            <p:nvPr/>
          </p:nvSpPr>
          <p:spPr>
            <a:xfrm>
              <a:off x="3637280" y="2666998"/>
              <a:ext cx="2611120" cy="311912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Confusing Menu</a:t>
              </a:r>
            </a:p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Unknown brand name</a:t>
              </a:r>
            </a:p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Price Confusion</a:t>
              </a:r>
            </a:p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Price sensitive market from unorganized sector </a:t>
              </a:r>
            </a:p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Low efficiency booking system</a:t>
              </a:r>
            </a:p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Long Waiting Duration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94D9311-FFE1-B045-90CD-453B51EFBD60}"/>
                </a:ext>
              </a:extLst>
            </p:cNvPr>
            <p:cNvSpPr/>
            <p:nvPr/>
          </p:nvSpPr>
          <p:spPr>
            <a:xfrm>
              <a:off x="906441" y="5786120"/>
              <a:ext cx="2680134" cy="29718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endParaRPr lang="en-US" sz="1200" b="1" dirty="0">
                <a:solidFill>
                  <a:prstClr val="black"/>
                </a:solidFill>
                <a:latin typeface="Times New Roman" panose="02020603050405020304" pitchFamily="18" charset="0"/>
                <a:ea typeface="Meiryo" panose="020B0604030504040204" pitchFamily="34" charset="-128"/>
                <a:cs typeface="Times New Roman" panose="02020603050405020304" pitchFamily="18" charset="0"/>
              </a:endParaRPr>
            </a:p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Health-Conscious Trend</a:t>
              </a:r>
            </a:p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High Exposure Location </a:t>
              </a:r>
            </a:p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Loyal returning customer</a:t>
              </a:r>
            </a:p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Every year growing population in the city</a:t>
              </a:r>
            </a:p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Can open more franchise </a:t>
              </a:r>
            </a:p>
            <a:p>
              <a:pPr marL="231775" indent="-231775">
                <a:lnSpc>
                  <a:spcPct val="90000"/>
                </a:lnSpc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IN" sz="12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Potential sponsorship opportunity of upcoming events.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D1D63E4-E6E1-2448-ACE2-31F266B548A8}"/>
                </a:ext>
              </a:extLst>
            </p:cNvPr>
            <p:cNvSpPr/>
            <p:nvPr/>
          </p:nvSpPr>
          <p:spPr>
            <a:xfrm>
              <a:off x="3637280" y="5786120"/>
              <a:ext cx="2611120" cy="297180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4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4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171450" indent="-17145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200" b="1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Competitor offers delivery and Takeaway</a:t>
              </a:r>
            </a:p>
            <a:p>
              <a:pPr marL="171450" indent="-17145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200" b="1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Competitor nearby locations</a:t>
              </a:r>
            </a:p>
            <a:p>
              <a:pPr marL="171450" indent="-17145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200" b="1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Cheaper price offered by other Café</a:t>
              </a:r>
            </a:p>
            <a:p>
              <a:pPr marL="171450" indent="-17145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200" b="1">
                  <a:solidFill>
                    <a:prstClr val="black"/>
                  </a:solidFill>
                  <a:latin typeface="Times New Roman" panose="02020603050405020304" pitchFamily="18" charset="0"/>
                  <a:ea typeface="Meiryo" panose="020B0604030504040204" pitchFamily="34" charset="-128"/>
                  <a:cs typeface="Times New Roman" panose="02020603050405020304" pitchFamily="18" charset="0"/>
                </a:rPr>
                <a:t>Authentic food taste offered by renowned café’s </a:t>
              </a:r>
            </a:p>
          </p:txBody>
        </p:sp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36B6E840-7BE1-644C-993C-FB0673448A89}"/>
                </a:ext>
              </a:extLst>
            </p:cNvPr>
            <p:cNvGrpSpPr/>
            <p:nvPr/>
          </p:nvGrpSpPr>
          <p:grpSpPr>
            <a:xfrm>
              <a:off x="1123795" y="1689301"/>
              <a:ext cx="5226205" cy="977699"/>
              <a:chOff x="780264" y="1308301"/>
              <a:chExt cx="5168551" cy="977699"/>
            </a:xfrm>
          </p:grpSpPr>
          <p:sp>
            <p:nvSpPr>
              <p:cNvPr id="20" name="Flowchart: Data 3">
                <a:extLst>
                  <a:ext uri="{FF2B5EF4-FFF2-40B4-BE49-F238E27FC236}">
                    <a16:creationId xmlns:a16="http://schemas.microsoft.com/office/drawing/2014/main" id="{BE0421D9-8253-6740-A48D-BDCE158D3E9B}"/>
                  </a:ext>
                </a:extLst>
              </p:cNvPr>
              <p:cNvSpPr/>
              <p:nvPr/>
            </p:nvSpPr>
            <p:spPr>
              <a:xfrm>
                <a:off x="780264" y="1308301"/>
                <a:ext cx="2743200" cy="977699"/>
              </a:xfrm>
              <a:prstGeom prst="flowChartInputOutpu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Meiryo" panose="020B0604030504040204" pitchFamily="34" charset="-128"/>
                    <a:cs typeface="Times New Roman" panose="02020603050405020304" pitchFamily="18" charset="0"/>
                  </a:rPr>
                  <a:t>Helpful to achieve objective</a:t>
                </a:r>
              </a:p>
            </p:txBody>
          </p:sp>
          <p:sp>
            <p:nvSpPr>
              <p:cNvPr id="21" name="Flowchart: Data 4">
                <a:extLst>
                  <a:ext uri="{FF2B5EF4-FFF2-40B4-BE49-F238E27FC236}">
                    <a16:creationId xmlns:a16="http://schemas.microsoft.com/office/drawing/2014/main" id="{1079A180-E9BE-A749-B352-5D9E31AB7697}"/>
                  </a:ext>
                </a:extLst>
              </p:cNvPr>
              <p:cNvSpPr/>
              <p:nvPr/>
            </p:nvSpPr>
            <p:spPr>
              <a:xfrm>
                <a:off x="3205616" y="1308301"/>
                <a:ext cx="2743199" cy="977699"/>
              </a:xfrm>
              <a:prstGeom prst="flowChartInputOutpu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Meiryo" panose="020B0604030504040204" pitchFamily="34" charset="-128"/>
                    <a:cs typeface="Times New Roman" panose="02020603050405020304" pitchFamily="18" charset="0"/>
                  </a:rPr>
                  <a:t>Harmful to achieve objective</a:t>
                </a:r>
              </a:p>
            </p:txBody>
          </p:sp>
        </p:grpSp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8F62B926-3FDD-4A45-AB95-5A127548E551}"/>
                </a:ext>
              </a:extLst>
            </p:cNvPr>
            <p:cNvGrpSpPr/>
            <p:nvPr/>
          </p:nvGrpSpPr>
          <p:grpSpPr>
            <a:xfrm>
              <a:off x="457200" y="1981200"/>
              <a:ext cx="423747" cy="6476999"/>
              <a:chOff x="228601" y="1633252"/>
              <a:chExt cx="457201" cy="5072348"/>
            </a:xfrm>
          </p:grpSpPr>
          <p:sp>
            <p:nvSpPr>
              <p:cNvPr id="18" name="Flowchart: Data 5">
                <a:extLst>
                  <a:ext uri="{FF2B5EF4-FFF2-40B4-BE49-F238E27FC236}">
                    <a16:creationId xmlns:a16="http://schemas.microsoft.com/office/drawing/2014/main" id="{460FF493-D95C-1E47-9C5B-4F284D282C27}"/>
                  </a:ext>
                </a:extLst>
              </p:cNvPr>
              <p:cNvSpPr/>
              <p:nvPr/>
            </p:nvSpPr>
            <p:spPr>
              <a:xfrm rot="16200000">
                <a:off x="-914399" y="2776253"/>
                <a:ext cx="2743201" cy="457200"/>
              </a:xfrm>
              <a:prstGeom prst="flowChartInputOutpu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Meiryo" panose="020B0604030504040204" pitchFamily="34" charset="-128"/>
                    <a:cs typeface="Times New Roman" panose="02020603050405020304" pitchFamily="18" charset="0"/>
                  </a:rPr>
                  <a:t>Internal analysis </a:t>
                </a:r>
              </a:p>
            </p:txBody>
          </p:sp>
          <p:sp>
            <p:nvSpPr>
              <p:cNvPr id="19" name="Flowchart: Data 6">
                <a:extLst>
                  <a:ext uri="{FF2B5EF4-FFF2-40B4-BE49-F238E27FC236}">
                    <a16:creationId xmlns:a16="http://schemas.microsoft.com/office/drawing/2014/main" id="{2CD1A728-C4DB-614A-8541-40F634F6180A}"/>
                  </a:ext>
                </a:extLst>
              </p:cNvPr>
              <p:cNvSpPr/>
              <p:nvPr/>
            </p:nvSpPr>
            <p:spPr>
              <a:xfrm rot="16200000">
                <a:off x="-914399" y="5105400"/>
                <a:ext cx="2743200" cy="457200"/>
              </a:xfrm>
              <a:prstGeom prst="flowChartInputOutpu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1">
                    <a:solidFill>
                      <a:prstClr val="black"/>
                    </a:solidFill>
                    <a:latin typeface="Times New Roman" panose="02020603050405020304" pitchFamily="18" charset="0"/>
                    <a:ea typeface="Meiryo" panose="020B0604030504040204" pitchFamily="34" charset="-128"/>
                    <a:cs typeface="Times New Roman" panose="02020603050405020304" pitchFamily="18" charset="0"/>
                  </a:rPr>
                  <a:t>External analysis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D186038-967D-FA44-A979-CD8E6A04F779}"/>
                </a:ext>
              </a:extLst>
            </p:cNvPr>
            <p:cNvGrpSpPr/>
            <p:nvPr/>
          </p:nvGrpSpPr>
          <p:grpSpPr>
            <a:xfrm>
              <a:off x="3050309" y="5203652"/>
              <a:ext cx="1198528" cy="1108223"/>
              <a:chOff x="3026426" y="4746452"/>
              <a:chExt cx="1293148" cy="1108223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6A1CFFA-388E-994A-A46A-FB6C9CC3E6A2}"/>
                  </a:ext>
                </a:extLst>
              </p:cNvPr>
              <p:cNvSpPr/>
              <p:nvPr/>
            </p:nvSpPr>
            <p:spPr>
              <a:xfrm>
                <a:off x="3026426" y="4746452"/>
                <a:ext cx="1293148" cy="11082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" name="Group 18">
                <a:extLst>
                  <a:ext uri="{FF2B5EF4-FFF2-40B4-BE49-F238E27FC236}">
                    <a16:creationId xmlns:a16="http://schemas.microsoft.com/office/drawing/2014/main" id="{EB0DC10A-819F-F24E-B395-9106979AFD8F}"/>
                  </a:ext>
                </a:extLst>
              </p:cNvPr>
              <p:cNvGrpSpPr/>
              <p:nvPr/>
            </p:nvGrpSpPr>
            <p:grpSpPr>
              <a:xfrm>
                <a:off x="3196464" y="4773027"/>
                <a:ext cx="744138" cy="1081648"/>
                <a:chOff x="3338925" y="4635217"/>
                <a:chExt cx="744138" cy="1254654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D201912-88E4-9548-92D5-B81B01FF16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38925" y="4653632"/>
                  <a:ext cx="302826" cy="592507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2000" b="1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B4C8626-173E-B949-B3A4-759F5DC6D8C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1789" y="4635217"/>
                  <a:ext cx="263536" cy="754221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norm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2000" b="1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6A4EE53-F294-C840-A338-5FFBDFF9D1D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38925" y="5246141"/>
                  <a:ext cx="302826" cy="592507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2000" b="1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E596DE2-5A7A-C442-A5E1-9991C09D08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19527" y="5282966"/>
                  <a:ext cx="263536" cy="606905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>
                  <a:norm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600" b="1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E00CE-7607-2245-A8AD-3F9396B2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6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A14D3-FC08-7A43-8AC4-430CE7D0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2065"/>
            <a:ext cx="4694547" cy="34923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</a:rPr>
              <a:t>FINANCIAL FORMATION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73383C8-86C2-2546-8C3D-3E2131B8CC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9571212"/>
              </p:ext>
            </p:extLst>
          </p:nvPr>
        </p:nvGraphicFramePr>
        <p:xfrm>
          <a:off x="4694547" y="0"/>
          <a:ext cx="7497453" cy="68580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94808">
                  <a:extLst>
                    <a:ext uri="{9D8B030D-6E8A-4147-A177-3AD203B41FA5}">
                      <a16:colId xmlns:a16="http://schemas.microsoft.com/office/drawing/2014/main" val="2280533533"/>
                    </a:ext>
                  </a:extLst>
                </a:gridCol>
                <a:gridCol w="2102645">
                  <a:extLst>
                    <a:ext uri="{9D8B030D-6E8A-4147-A177-3AD203B41FA5}">
                      <a16:colId xmlns:a16="http://schemas.microsoft.com/office/drawing/2014/main" val="983365969"/>
                    </a:ext>
                  </a:extLst>
                </a:gridCol>
              </a:tblGrid>
              <a:tr h="39356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ESTIMATION OF PROJECT COSTING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637309"/>
                  </a:ext>
                </a:extLst>
              </a:tr>
              <a:tr h="37315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189968"/>
                  </a:ext>
                </a:extLst>
              </a:tr>
              <a:tr h="771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COST(INR)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extLst>
                  <a:ext uri="{0D108BD9-81ED-4DB2-BD59-A6C34878D82A}">
                    <a16:rowId xmlns:a16="http://schemas.microsoft.com/office/drawing/2014/main" val="2278243598"/>
                  </a:ext>
                </a:extLst>
              </a:tr>
              <a:tr h="771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RESTAURANT MACHINERY(IMPORTED)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2,50,000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8591736"/>
                  </a:ext>
                </a:extLst>
              </a:tr>
              <a:tr h="43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UTILITIES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3433534"/>
                  </a:ext>
                </a:extLst>
              </a:tr>
              <a:tr h="43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COMPUTERS &amp; SOFTWARE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7131908"/>
                  </a:ext>
                </a:extLst>
              </a:tr>
              <a:tr h="43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INTERIOR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2,00,000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2425085"/>
                  </a:ext>
                </a:extLst>
              </a:tr>
              <a:tr h="43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FURNITURE &amp; FIXTURES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0973058"/>
                  </a:ext>
                </a:extLst>
              </a:tr>
              <a:tr h="43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PRE-OPERATIVE EXPENSES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7636680"/>
                  </a:ext>
                </a:extLst>
              </a:tr>
              <a:tr h="1149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EMERGENCY COST (CONTINGENCY)</a:t>
                      </a:r>
                    </a:p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(ITEM 1 TO  6)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2260915"/>
                  </a:ext>
                </a:extLst>
              </a:tr>
              <a:tr h="771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CAPITAL MARKETING FUND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5999344"/>
                  </a:ext>
                </a:extLst>
              </a:tr>
              <a:tr h="437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121943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8727C5-7405-0B4B-B862-524D22C2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2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F45E98-010B-4383-AB0E-E673AB079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643203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5547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A14D3-FC08-7A43-8AC4-430CE7D0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2065"/>
            <a:ext cx="4694547" cy="34923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</a:rPr>
              <a:t>FINANCIAL </a:t>
            </a:r>
            <a:r>
              <a:rPr lang="en-US" sz="4000" dirty="0">
                <a:solidFill>
                  <a:schemeClr val="bg1"/>
                </a:solidFill>
              </a:rPr>
              <a:t>FORMATION</a:t>
            </a:r>
            <a:endParaRPr lang="en-US" sz="4000" kern="12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73383C8-86C2-2546-8C3D-3E2131B8CC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6144048"/>
              </p:ext>
            </p:extLst>
          </p:nvPr>
        </p:nvGraphicFramePr>
        <p:xfrm>
          <a:off x="4987152" y="1386092"/>
          <a:ext cx="6912244" cy="41119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73719">
                  <a:extLst>
                    <a:ext uri="{9D8B030D-6E8A-4147-A177-3AD203B41FA5}">
                      <a16:colId xmlns:a16="http://schemas.microsoft.com/office/drawing/2014/main" val="2280533533"/>
                    </a:ext>
                  </a:extLst>
                </a:gridCol>
                <a:gridCol w="1938525">
                  <a:extLst>
                    <a:ext uri="{9D8B030D-6E8A-4147-A177-3AD203B41FA5}">
                      <a16:colId xmlns:a16="http://schemas.microsoft.com/office/drawing/2014/main" val="983365969"/>
                    </a:ext>
                  </a:extLst>
                </a:gridCol>
              </a:tblGrid>
              <a:tr h="42529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ESTIMATION OF REVENUE EXPENTIDURE</a:t>
                      </a:r>
                    </a:p>
                  </a:txBody>
                  <a:tcPr marL="15200" marR="15200" marT="152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637309"/>
                  </a:ext>
                </a:extLst>
              </a:tr>
              <a:tr h="40655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189968"/>
                  </a:ext>
                </a:extLst>
              </a:tr>
              <a:tr h="47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COST(INR)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extLst>
                  <a:ext uri="{0D108BD9-81ED-4DB2-BD59-A6C34878D82A}">
                    <a16:rowId xmlns:a16="http://schemas.microsoft.com/office/drawing/2014/main" val="2278243598"/>
                  </a:ext>
                </a:extLst>
              </a:tr>
              <a:tr h="47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REVENUE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3,600,000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8591736"/>
                  </a:ext>
                </a:extLst>
              </a:tr>
              <a:tr h="47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MARKETING</a:t>
                      </a: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3433534"/>
                  </a:ext>
                </a:extLst>
              </a:tr>
              <a:tr h="47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 COST (RENT)</a:t>
                      </a: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480,000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7131908"/>
                  </a:ext>
                </a:extLst>
              </a:tr>
              <a:tr h="47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UTILITES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240,000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2425085"/>
                  </a:ext>
                </a:extLst>
              </a:tr>
              <a:tr h="4771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(EXPECTED PROFIT FOR YEAR 2021)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200" marR="15200" marT="1520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2,080,000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121943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56ED9-262A-AC4C-9A2B-18944A14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4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D810-4DE4-3545-9A67-6E5A9A622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CONCLUSION AND SUGGESTIONS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0CD2-923E-1444-8D19-FEA4FE5D0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751288" cy="4070885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sz="1700" dirty="0"/>
              <a:t>It is completely feasible to enter in the market for this business</a:t>
            </a:r>
          </a:p>
          <a:p>
            <a:pPr algn="just">
              <a:lnSpc>
                <a:spcPct val="110000"/>
              </a:lnSpc>
            </a:pPr>
            <a:r>
              <a:rPr lang="en-US" sz="1700" dirty="0"/>
              <a:t>Competitors mainly posting short length videos on social media for promotion</a:t>
            </a:r>
          </a:p>
          <a:p>
            <a:pPr algn="just">
              <a:lnSpc>
                <a:spcPct val="110000"/>
              </a:lnSpc>
            </a:pPr>
            <a:r>
              <a:rPr lang="en-US" sz="1700" dirty="0"/>
              <a:t>OVEN KRAFT (OK) group should post 1 or 2 short videos per week consistently on social media for promotion</a:t>
            </a:r>
          </a:p>
          <a:p>
            <a:pPr algn="just">
              <a:lnSpc>
                <a:spcPct val="110000"/>
              </a:lnSpc>
            </a:pPr>
            <a:r>
              <a:rPr lang="en-US" sz="1700" dirty="0"/>
              <a:t>Competitor had created an episode series, where they mainly promote their activities and services, they are offering</a:t>
            </a:r>
          </a:p>
          <a:p>
            <a:pPr algn="just">
              <a:lnSpc>
                <a:spcPct val="110000"/>
              </a:lnSpc>
            </a:pPr>
            <a:r>
              <a:rPr lang="en-US" sz="1700" dirty="0"/>
              <a:t>Similarly, OK group should follow the parallel way of ideas to promote on social media such as their competitor</a:t>
            </a:r>
          </a:p>
          <a:p>
            <a:pPr algn="just">
              <a:lnSpc>
                <a:spcPct val="110000"/>
              </a:lnSpc>
            </a:pPr>
            <a:r>
              <a:rPr lang="en-US" sz="1700" dirty="0"/>
              <a:t>OK group has unique customers(active on promoting OK group social media pages), so that OK group can offer them some more deals in their following visit</a:t>
            </a:r>
          </a:p>
          <a:p>
            <a:pPr algn="just">
              <a:lnSpc>
                <a:spcPct val="110000"/>
              </a:lnSpc>
            </a:pPr>
            <a:r>
              <a:rPr lang="en-US" sz="1700" dirty="0"/>
              <a:t>OK group could send alerts(via call, text, e-mail) to their existing customers about their present activities and deals</a:t>
            </a:r>
          </a:p>
          <a:p>
            <a:pPr algn="just">
              <a:lnSpc>
                <a:spcPct val="110000"/>
              </a:lnSpc>
            </a:pPr>
            <a:r>
              <a:rPr lang="en-US" sz="1700" dirty="0"/>
              <a:t>Our competitor using same strategy for attracting customer</a:t>
            </a:r>
          </a:p>
          <a:p>
            <a:pPr algn="just">
              <a:lnSpc>
                <a:spcPct val="110000"/>
              </a:lnSpc>
            </a:pPr>
            <a:endParaRPr lang="en-US" sz="1600" dirty="0"/>
          </a:p>
        </p:txBody>
      </p:sp>
      <p:pic>
        <p:nvPicPr>
          <p:cNvPr id="5" name="Picture 4" descr="A flock of seagulls flying in the air&#10;&#10;Description automatically generated">
            <a:extLst>
              <a:ext uri="{FF2B5EF4-FFF2-40B4-BE49-F238E27FC236}">
                <a16:creationId xmlns:a16="http://schemas.microsoft.com/office/drawing/2014/main" id="{1853D64C-8594-458E-9425-4490A1DA7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9" r="2694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9AE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0D85-C28B-C04F-9E4F-8ECDA35C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77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A8E1-88B8-CE40-9AC6-4D832FBE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6F96-2AA1-0D48-AD76-CD6FDAB4A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hlinkClick r:id="rId2"/>
              </a:rPr>
              <a:t>https://www.businesswire.com/news/home/20200313005289/en/Quick-Service-Restaurants-Market-in-India-is-Projected-to-Grow-at-a-CAGR-Of-Over-18-During-the-Period-2021-2025---ResearchAndMarkets.com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https://www.statista.com/statistics/561263/india-average-fast-food-consumption-per-week/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https://www.worldometers.info/world-population/india-population/#:~:text=The%20current%20population%20of%20India,of%20the%20total%20world%20population</a:t>
            </a:r>
            <a:r>
              <a:rPr lang="en-US" sz="1200" dirty="0"/>
              <a:t>.</a:t>
            </a:r>
          </a:p>
          <a:p>
            <a:r>
              <a:rPr lang="en-US" sz="1200" dirty="0"/>
              <a:t>Google search engine for image search and competitor analysis</a:t>
            </a:r>
          </a:p>
          <a:p>
            <a:r>
              <a:rPr lang="en-US" sz="1200" dirty="0" err="1"/>
              <a:t>Kaggale.com</a:t>
            </a:r>
            <a:r>
              <a:rPr lang="en-US" sz="1200" dirty="0"/>
              <a:t> for </a:t>
            </a:r>
            <a:r>
              <a:rPr lang="en-US" sz="1200"/>
              <a:t>Zomato dataset</a:t>
            </a:r>
            <a:endParaRPr lang="en-US" sz="12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D98F7-4326-5F45-B5FB-45615274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4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4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72379-1307-A048-92B2-6F6FE6E3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latin typeface="+mj-lt"/>
                <a:cs typeface="+mj-cs"/>
              </a:rPr>
              <a:t>THANK YOU</a:t>
            </a:r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0498F-A677-4539-BB36-0932B010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9" r="1" b="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B7370-D091-9046-862E-A3F54173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76BA-4888-684C-8AFD-596C72DB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EXECUTIVE SUMMERY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6C9DE-16EF-5E49-AE5E-CEB8F508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2000" dirty="0"/>
              <a:t>Oven Kraft was incorporated in 2018 by a Mid level investors group. </a:t>
            </a:r>
          </a:p>
          <a:p>
            <a:pPr algn="just"/>
            <a:r>
              <a:rPr lang="en-US" sz="2000" dirty="0"/>
              <a:t>Restaurant is café and bistro based in Navi Mumbai which had a fast-food facility with fine dine.</a:t>
            </a:r>
          </a:p>
          <a:p>
            <a:pPr algn="just"/>
            <a:r>
              <a:rPr lang="en-US" sz="2000" dirty="0"/>
              <a:t>Company sell multiple fast-food products with hot and cold beverages.</a:t>
            </a:r>
          </a:p>
          <a:p>
            <a:pPr algn="just"/>
            <a:r>
              <a:rPr lang="en-US" sz="2000" dirty="0"/>
              <a:t>The company is state of reentering into market with the vision of further expanding into a completely functional mode.</a:t>
            </a:r>
          </a:p>
          <a:p>
            <a:pPr algn="just"/>
            <a:endParaRPr lang="en-US" sz="2000" dirty="0"/>
          </a:p>
        </p:txBody>
      </p:sp>
      <p:pic>
        <p:nvPicPr>
          <p:cNvPr id="17" name="Picture 16" descr="A pizza with many different types of food on a table&#10;&#10;Description automatically generated">
            <a:extLst>
              <a:ext uri="{FF2B5EF4-FFF2-40B4-BE49-F238E27FC236}">
                <a16:creationId xmlns:a16="http://schemas.microsoft.com/office/drawing/2014/main" id="{2A58BEF0-E38F-4DDA-A7FF-1844B6667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5" r="24905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5B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2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ven Kraft Reviews, User Reviews for Oven Kraft, Kalamboli, Navi Mumbai">
            <a:extLst>
              <a:ext uri="{FF2B5EF4-FFF2-40B4-BE49-F238E27FC236}">
                <a16:creationId xmlns:a16="http://schemas.microsoft.com/office/drawing/2014/main" id="{F6D80B56-048F-4F4B-A0BE-46CED5CFB8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C7A621-3263-CF4C-BE70-001B8AD3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cs"/>
              </a:rPr>
              <a:t>Oven Kraft Café Restaurant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060C4A-DD26-A046-8B10-CCC44C5F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9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6">
            <a:extLst>
              <a:ext uri="{FF2B5EF4-FFF2-40B4-BE49-F238E27FC236}">
                <a16:creationId xmlns:a16="http://schemas.microsoft.com/office/drawing/2014/main" id="{E32E5F0D-0ABC-4EA2-94C8-33FAB9D0E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78">
            <a:extLst>
              <a:ext uri="{FF2B5EF4-FFF2-40B4-BE49-F238E27FC236}">
                <a16:creationId xmlns:a16="http://schemas.microsoft.com/office/drawing/2014/main" id="{F3E23B4E-0A1B-44D1-9FF4-97035588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38" y="808919"/>
            <a:ext cx="3957214" cy="21595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OBJECTIVE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&amp; SCOPE</a:t>
            </a:r>
            <a:endParaRPr lang="en-GB" baseline="240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D47BC1-36CB-9547-9559-071133851419}"/>
              </a:ext>
            </a:extLst>
          </p:cNvPr>
          <p:cNvGrpSpPr/>
          <p:nvPr/>
        </p:nvGrpSpPr>
        <p:grpSpPr>
          <a:xfrm>
            <a:off x="4952999" y="1208869"/>
            <a:ext cx="6996194" cy="4479010"/>
            <a:chOff x="4997881" y="1404092"/>
            <a:chExt cx="6759020" cy="3764518"/>
          </a:xfrm>
        </p:grpSpPr>
        <p:grpSp>
          <p:nvGrpSpPr>
            <p:cNvPr id="41" name="Group 40"/>
            <p:cNvGrpSpPr/>
            <p:nvPr/>
          </p:nvGrpSpPr>
          <p:grpSpPr>
            <a:xfrm>
              <a:off x="4997881" y="1404092"/>
              <a:ext cx="6733871" cy="3764518"/>
              <a:chOff x="396966" y="1371600"/>
              <a:chExt cx="7633062" cy="426720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40" name="Rectangle 39"/>
              <p:cNvSpPr/>
              <p:nvPr/>
            </p:nvSpPr>
            <p:spPr>
              <a:xfrm>
                <a:off x="396966" y="1371600"/>
                <a:ext cx="7633062" cy="13389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396966" y="2861488"/>
                <a:ext cx="7481045" cy="2777312"/>
                <a:chOff x="396966" y="2861488"/>
                <a:chExt cx="7481045" cy="2777312"/>
              </a:xfrm>
              <a:grpFill/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460185" y="2861488"/>
                  <a:ext cx="6417826" cy="1246046"/>
                  <a:chOff x="1411636" y="2632888"/>
                  <a:chExt cx="6472461" cy="1246046"/>
                </a:xfrm>
                <a:grpFill/>
              </p:grpSpPr>
              <p:sp>
                <p:nvSpPr>
                  <p:cNvPr id="12" name="Pentagon 11"/>
                  <p:cNvSpPr/>
                  <p:nvPr/>
                </p:nvSpPr>
                <p:spPr>
                  <a:xfrm rot="5400000">
                    <a:off x="1454395" y="2590129"/>
                    <a:ext cx="1246046" cy="1331563"/>
                  </a:xfrm>
                  <a:prstGeom prst="homePlate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vert270" rtlCol="0" anchor="ctr">
                    <a:normAutofit/>
                  </a:bodyPr>
                  <a:lstStyle/>
                  <a:p>
                    <a:pPr algn="ctr">
                      <a:lnSpc>
                        <a:spcPct val="90000"/>
                      </a:lnSpc>
                      <a:spcAft>
                        <a:spcPts val="600"/>
                      </a:spcAft>
                    </a:pPr>
                    <a:r>
                      <a:rPr lang="en-GB" sz="2000" b="1">
                        <a:solidFill>
                          <a:prstClr val="whit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SCOPE</a:t>
                    </a:r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2992300" y="2666639"/>
                    <a:ext cx="4891797" cy="942944"/>
                  </a:xfrm>
                  <a:prstGeom prst="roundRect">
                    <a:avLst/>
                  </a:prstGeom>
                  <a:grpFill/>
                  <a:ln>
                    <a:solidFill>
                      <a:schemeClr val="accent3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normAutofit/>
                  </a:bodyPr>
                  <a:lstStyle/>
                  <a:p>
                    <a:pPr algn="ctr">
                      <a:lnSpc>
                        <a:spcPct val="130000"/>
                      </a:lnSpc>
                      <a:spcAft>
                        <a:spcPts val="600"/>
                      </a:spcAft>
                    </a:pPr>
                    <a:r>
                      <a:rPr lang="en-GB" sz="160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Each phase will consist of critical assessment and conclusive review</a:t>
                    </a: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396966" y="4114800"/>
                  <a:ext cx="7347410" cy="1524000"/>
                  <a:chOff x="396966" y="3966029"/>
                  <a:chExt cx="7347410" cy="1524000"/>
                </a:xfrm>
                <a:grp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7" name="Frame 16"/>
                  <p:cNvSpPr/>
                  <p:nvPr/>
                </p:nvSpPr>
                <p:spPr>
                  <a:xfrm>
                    <a:off x="1095829" y="3966029"/>
                    <a:ext cx="6648547" cy="1524000"/>
                  </a:xfrm>
                  <a:prstGeom prst="frame">
                    <a:avLst>
                      <a:gd name="adj1" fmla="val 9746"/>
                    </a:avLst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tint val="4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tint val="4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18" name="Freeform 17"/>
                  <p:cNvSpPr/>
                  <p:nvPr/>
                </p:nvSpPr>
                <p:spPr>
                  <a:xfrm>
                    <a:off x="396966" y="4389116"/>
                    <a:ext cx="1828799" cy="670560"/>
                  </a:xfrm>
                  <a:custGeom>
                    <a:avLst/>
                    <a:gdLst>
                      <a:gd name="connsiteX0" fmla="*/ 0 w 1828800"/>
                      <a:gd name="connsiteY0" fmla="*/ 140549 h 843280"/>
                      <a:gd name="connsiteX1" fmla="*/ 140549 w 1828800"/>
                      <a:gd name="connsiteY1" fmla="*/ 0 h 843280"/>
                      <a:gd name="connsiteX2" fmla="*/ 1688251 w 1828800"/>
                      <a:gd name="connsiteY2" fmla="*/ 0 h 843280"/>
                      <a:gd name="connsiteX3" fmla="*/ 1828800 w 1828800"/>
                      <a:gd name="connsiteY3" fmla="*/ 140549 h 843280"/>
                      <a:gd name="connsiteX4" fmla="*/ 1828800 w 1828800"/>
                      <a:gd name="connsiteY4" fmla="*/ 702731 h 843280"/>
                      <a:gd name="connsiteX5" fmla="*/ 1688251 w 1828800"/>
                      <a:gd name="connsiteY5" fmla="*/ 843280 h 843280"/>
                      <a:gd name="connsiteX6" fmla="*/ 140549 w 1828800"/>
                      <a:gd name="connsiteY6" fmla="*/ 843280 h 843280"/>
                      <a:gd name="connsiteX7" fmla="*/ 0 w 1828800"/>
                      <a:gd name="connsiteY7" fmla="*/ 702731 h 843280"/>
                      <a:gd name="connsiteX8" fmla="*/ 0 w 1828800"/>
                      <a:gd name="connsiteY8" fmla="*/ 140549 h 84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28800" h="843280">
                        <a:moveTo>
                          <a:pt x="0" y="140549"/>
                        </a:moveTo>
                        <a:cubicBezTo>
                          <a:pt x="0" y="62926"/>
                          <a:pt x="62926" y="0"/>
                          <a:pt x="140549" y="0"/>
                        </a:cubicBezTo>
                        <a:lnTo>
                          <a:pt x="1688251" y="0"/>
                        </a:lnTo>
                        <a:cubicBezTo>
                          <a:pt x="1765874" y="0"/>
                          <a:pt x="1828800" y="62926"/>
                          <a:pt x="1828800" y="140549"/>
                        </a:cubicBezTo>
                        <a:lnTo>
                          <a:pt x="1828800" y="702731"/>
                        </a:lnTo>
                        <a:cubicBezTo>
                          <a:pt x="1828800" y="780354"/>
                          <a:pt x="1765874" y="843280"/>
                          <a:pt x="1688251" y="843280"/>
                        </a:cubicBezTo>
                        <a:lnTo>
                          <a:pt x="140549" y="843280"/>
                        </a:lnTo>
                        <a:cubicBezTo>
                          <a:pt x="62926" y="843280"/>
                          <a:pt x="0" y="780354"/>
                          <a:pt x="0" y="702731"/>
                        </a:cubicBezTo>
                        <a:lnTo>
                          <a:pt x="0" y="140549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076" tIns="83076" rIns="83076" bIns="83076" numCol="1" spcCol="1270" anchor="ctr" anchorCtr="0">
                    <a:normAutofit/>
                  </a:bodyPr>
                  <a:lstStyle/>
                  <a:p>
                    <a:pPr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GB" sz="13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External Diagnosis</a:t>
                    </a:r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2341223" y="4389115"/>
                    <a:ext cx="1828799" cy="670560"/>
                  </a:xfrm>
                  <a:custGeom>
                    <a:avLst/>
                    <a:gdLst>
                      <a:gd name="connsiteX0" fmla="*/ 0 w 1828800"/>
                      <a:gd name="connsiteY0" fmla="*/ 140549 h 843280"/>
                      <a:gd name="connsiteX1" fmla="*/ 140549 w 1828800"/>
                      <a:gd name="connsiteY1" fmla="*/ 0 h 843280"/>
                      <a:gd name="connsiteX2" fmla="*/ 1688251 w 1828800"/>
                      <a:gd name="connsiteY2" fmla="*/ 0 h 843280"/>
                      <a:gd name="connsiteX3" fmla="*/ 1828800 w 1828800"/>
                      <a:gd name="connsiteY3" fmla="*/ 140549 h 843280"/>
                      <a:gd name="connsiteX4" fmla="*/ 1828800 w 1828800"/>
                      <a:gd name="connsiteY4" fmla="*/ 702731 h 843280"/>
                      <a:gd name="connsiteX5" fmla="*/ 1688251 w 1828800"/>
                      <a:gd name="connsiteY5" fmla="*/ 843280 h 843280"/>
                      <a:gd name="connsiteX6" fmla="*/ 140549 w 1828800"/>
                      <a:gd name="connsiteY6" fmla="*/ 843280 h 843280"/>
                      <a:gd name="connsiteX7" fmla="*/ 0 w 1828800"/>
                      <a:gd name="connsiteY7" fmla="*/ 702731 h 843280"/>
                      <a:gd name="connsiteX8" fmla="*/ 0 w 1828800"/>
                      <a:gd name="connsiteY8" fmla="*/ 140549 h 84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28800" h="843280">
                        <a:moveTo>
                          <a:pt x="0" y="140549"/>
                        </a:moveTo>
                        <a:cubicBezTo>
                          <a:pt x="0" y="62926"/>
                          <a:pt x="62926" y="0"/>
                          <a:pt x="140549" y="0"/>
                        </a:cubicBezTo>
                        <a:lnTo>
                          <a:pt x="1688251" y="0"/>
                        </a:lnTo>
                        <a:cubicBezTo>
                          <a:pt x="1765874" y="0"/>
                          <a:pt x="1828800" y="62926"/>
                          <a:pt x="1828800" y="140549"/>
                        </a:cubicBezTo>
                        <a:lnTo>
                          <a:pt x="1828800" y="702731"/>
                        </a:lnTo>
                        <a:cubicBezTo>
                          <a:pt x="1828800" y="780354"/>
                          <a:pt x="1765874" y="843280"/>
                          <a:pt x="1688251" y="843280"/>
                        </a:cubicBezTo>
                        <a:lnTo>
                          <a:pt x="140549" y="843280"/>
                        </a:lnTo>
                        <a:cubicBezTo>
                          <a:pt x="62926" y="843280"/>
                          <a:pt x="0" y="780354"/>
                          <a:pt x="0" y="702731"/>
                        </a:cubicBezTo>
                        <a:lnTo>
                          <a:pt x="0" y="140549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076" tIns="83076" rIns="83076" bIns="83076" numCol="1" spcCol="1270" anchor="ctr" anchorCtr="0">
                    <a:normAutofit/>
                  </a:bodyPr>
                  <a:lstStyle/>
                  <a:p>
                    <a:pPr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GB" sz="13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Internal Diagnosis</a:t>
                    </a:r>
                  </a:p>
                </p:txBody>
              </p:sp>
              <p:sp>
                <p:nvSpPr>
                  <p:cNvPr id="21" name="Freeform 20"/>
                  <p:cNvSpPr/>
                  <p:nvPr/>
                </p:nvSpPr>
                <p:spPr>
                  <a:xfrm>
                    <a:off x="4285479" y="4389115"/>
                    <a:ext cx="1828799" cy="670560"/>
                  </a:xfrm>
                  <a:custGeom>
                    <a:avLst/>
                    <a:gdLst>
                      <a:gd name="connsiteX0" fmla="*/ 0 w 1828800"/>
                      <a:gd name="connsiteY0" fmla="*/ 140549 h 843280"/>
                      <a:gd name="connsiteX1" fmla="*/ 140549 w 1828800"/>
                      <a:gd name="connsiteY1" fmla="*/ 0 h 843280"/>
                      <a:gd name="connsiteX2" fmla="*/ 1688251 w 1828800"/>
                      <a:gd name="connsiteY2" fmla="*/ 0 h 843280"/>
                      <a:gd name="connsiteX3" fmla="*/ 1828800 w 1828800"/>
                      <a:gd name="connsiteY3" fmla="*/ 140549 h 843280"/>
                      <a:gd name="connsiteX4" fmla="*/ 1828800 w 1828800"/>
                      <a:gd name="connsiteY4" fmla="*/ 702731 h 843280"/>
                      <a:gd name="connsiteX5" fmla="*/ 1688251 w 1828800"/>
                      <a:gd name="connsiteY5" fmla="*/ 843280 h 843280"/>
                      <a:gd name="connsiteX6" fmla="*/ 140549 w 1828800"/>
                      <a:gd name="connsiteY6" fmla="*/ 843280 h 843280"/>
                      <a:gd name="connsiteX7" fmla="*/ 0 w 1828800"/>
                      <a:gd name="connsiteY7" fmla="*/ 702731 h 843280"/>
                      <a:gd name="connsiteX8" fmla="*/ 0 w 1828800"/>
                      <a:gd name="connsiteY8" fmla="*/ 140549 h 843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28800" h="843280">
                        <a:moveTo>
                          <a:pt x="0" y="140549"/>
                        </a:moveTo>
                        <a:cubicBezTo>
                          <a:pt x="0" y="62926"/>
                          <a:pt x="62926" y="0"/>
                          <a:pt x="140549" y="0"/>
                        </a:cubicBezTo>
                        <a:lnTo>
                          <a:pt x="1688251" y="0"/>
                        </a:lnTo>
                        <a:cubicBezTo>
                          <a:pt x="1765874" y="0"/>
                          <a:pt x="1828800" y="62926"/>
                          <a:pt x="1828800" y="140549"/>
                        </a:cubicBezTo>
                        <a:lnTo>
                          <a:pt x="1828800" y="702731"/>
                        </a:lnTo>
                        <a:cubicBezTo>
                          <a:pt x="1828800" y="780354"/>
                          <a:pt x="1765874" y="843280"/>
                          <a:pt x="1688251" y="843280"/>
                        </a:cubicBezTo>
                        <a:lnTo>
                          <a:pt x="140549" y="843280"/>
                        </a:lnTo>
                        <a:cubicBezTo>
                          <a:pt x="62926" y="843280"/>
                          <a:pt x="0" y="780354"/>
                          <a:pt x="0" y="702731"/>
                        </a:cubicBezTo>
                        <a:lnTo>
                          <a:pt x="0" y="140549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076" tIns="83076" rIns="83076" bIns="83076" numCol="1" spcCol="1270" anchor="ctr" anchorCtr="0">
                    <a:normAutofit/>
                  </a:bodyPr>
                  <a:lstStyle/>
                  <a:p>
                    <a:pPr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GB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Strategy Formation</a:t>
                    </a:r>
                  </a:p>
                </p:txBody>
              </p:sp>
            </p:grpSp>
          </p:grpSp>
          <p:grpSp>
            <p:nvGrpSpPr>
              <p:cNvPr id="11" name="Group 10"/>
              <p:cNvGrpSpPr/>
              <p:nvPr/>
            </p:nvGrpSpPr>
            <p:grpSpPr>
              <a:xfrm>
                <a:off x="616716" y="1371600"/>
                <a:ext cx="7413311" cy="1295400"/>
                <a:chOff x="189598" y="1143000"/>
                <a:chExt cx="7735091" cy="1295400"/>
              </a:xfrm>
              <a:grpFill/>
            </p:grpSpPr>
            <p:sp>
              <p:nvSpPr>
                <p:cNvPr id="3" name="Pentagon 2"/>
                <p:cNvSpPr/>
                <p:nvPr/>
              </p:nvSpPr>
              <p:spPr>
                <a:xfrm>
                  <a:off x="189598" y="1524000"/>
                  <a:ext cx="2257713" cy="685800"/>
                </a:xfrm>
                <a:prstGeom prst="homePlate">
                  <a:avLst/>
                </a:prstGeom>
                <a:solidFill>
                  <a:schemeClr val="accent5">
                    <a:lumMod val="75000"/>
                  </a:schemeClr>
                </a:solidFill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GB" sz="2000" b="1" dirty="0">
                      <a:solidFill>
                        <a:prstClr val="whit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OBJECTIVE</a:t>
                  </a: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2516124" y="1143000"/>
                  <a:ext cx="5408565" cy="12954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8575">
                  <a:noFill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  <a:spcAft>
                      <a:spcPts val="600"/>
                    </a:spcAft>
                  </a:pPr>
                  <a:r>
                    <a:rPr lang="en-GB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 undertake complete strategy restructuring</a:t>
                  </a:r>
                </a:p>
                <a:p>
                  <a:pPr algn="ctr">
                    <a:lnSpc>
                      <a:spcPct val="130000"/>
                    </a:lnSpc>
                    <a:spcAft>
                      <a:spcPts val="600"/>
                    </a:spcAft>
                  </a:pPr>
                  <a:r>
                    <a:rPr lang="en-GB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With regards to internal structure, operations, resource management, financial management</a:t>
                  </a:r>
                </a:p>
              </p:txBody>
            </p:sp>
          </p:grpSp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1F3FF4C-AC30-7148-A8A8-2C69458E8B00}"/>
                </a:ext>
              </a:extLst>
            </p:cNvPr>
            <p:cNvSpPr/>
            <p:nvPr/>
          </p:nvSpPr>
          <p:spPr>
            <a:xfrm>
              <a:off x="10143538" y="4197384"/>
              <a:ext cx="1613363" cy="591567"/>
            </a:xfrm>
            <a:custGeom>
              <a:avLst/>
              <a:gdLst>
                <a:gd name="connsiteX0" fmla="*/ 0 w 1828800"/>
                <a:gd name="connsiteY0" fmla="*/ 140549 h 843280"/>
                <a:gd name="connsiteX1" fmla="*/ 140549 w 1828800"/>
                <a:gd name="connsiteY1" fmla="*/ 0 h 843280"/>
                <a:gd name="connsiteX2" fmla="*/ 1688251 w 1828800"/>
                <a:gd name="connsiteY2" fmla="*/ 0 h 843280"/>
                <a:gd name="connsiteX3" fmla="*/ 1828800 w 1828800"/>
                <a:gd name="connsiteY3" fmla="*/ 140549 h 843280"/>
                <a:gd name="connsiteX4" fmla="*/ 1828800 w 1828800"/>
                <a:gd name="connsiteY4" fmla="*/ 702731 h 843280"/>
                <a:gd name="connsiteX5" fmla="*/ 1688251 w 1828800"/>
                <a:gd name="connsiteY5" fmla="*/ 843280 h 843280"/>
                <a:gd name="connsiteX6" fmla="*/ 140549 w 1828800"/>
                <a:gd name="connsiteY6" fmla="*/ 843280 h 843280"/>
                <a:gd name="connsiteX7" fmla="*/ 0 w 1828800"/>
                <a:gd name="connsiteY7" fmla="*/ 702731 h 843280"/>
                <a:gd name="connsiteX8" fmla="*/ 0 w 1828800"/>
                <a:gd name="connsiteY8" fmla="*/ 140549 h 84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800" h="843280">
                  <a:moveTo>
                    <a:pt x="0" y="140549"/>
                  </a:moveTo>
                  <a:cubicBezTo>
                    <a:pt x="0" y="62926"/>
                    <a:pt x="62926" y="0"/>
                    <a:pt x="140549" y="0"/>
                  </a:cubicBezTo>
                  <a:lnTo>
                    <a:pt x="1688251" y="0"/>
                  </a:lnTo>
                  <a:cubicBezTo>
                    <a:pt x="1765874" y="0"/>
                    <a:pt x="1828800" y="62926"/>
                    <a:pt x="1828800" y="140549"/>
                  </a:cubicBezTo>
                  <a:lnTo>
                    <a:pt x="1828800" y="702731"/>
                  </a:lnTo>
                  <a:cubicBezTo>
                    <a:pt x="1828800" y="780354"/>
                    <a:pt x="1765874" y="843280"/>
                    <a:pt x="1688251" y="843280"/>
                  </a:cubicBezTo>
                  <a:lnTo>
                    <a:pt x="140549" y="843280"/>
                  </a:lnTo>
                  <a:cubicBezTo>
                    <a:pt x="62926" y="843280"/>
                    <a:pt x="0" y="780354"/>
                    <a:pt x="0" y="702731"/>
                  </a:cubicBezTo>
                  <a:lnTo>
                    <a:pt x="0" y="14054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076" tIns="83076" rIns="83076" bIns="83076" numCol="1" spcCol="1270" anchor="ctr" anchorCtr="0">
              <a:norm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 Formation</a:t>
              </a:r>
            </a:p>
          </p:txBody>
        </p:sp>
      </p:grpSp>
      <p:pic>
        <p:nvPicPr>
          <p:cNvPr id="2050" name="Picture 2" descr="Oven Kraft Reviews, User Reviews for Oven Kraft, Kalamboli, Navi Mumbai">
            <a:extLst>
              <a:ext uri="{FF2B5EF4-FFF2-40B4-BE49-F238E27FC236}">
                <a16:creationId xmlns:a16="http://schemas.microsoft.com/office/drawing/2014/main" id="{7A8B0A70-6981-5945-880C-6B2B78FEA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1738"/>
            <a:ext cx="4724288" cy="354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55D8A-B253-AB49-9749-FF8BCD44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98" y="3019762"/>
            <a:ext cx="3637650" cy="3391209"/>
          </a:xfrm>
        </p:spPr>
        <p:txBody>
          <a:bodyPr anchor="ctr">
            <a:normAutofit/>
          </a:bodyPr>
          <a:lstStyle/>
          <a:p>
            <a:pPr algn="just"/>
            <a:r>
              <a:rPr lang="en-GB" sz="3200" dirty="0">
                <a:solidFill>
                  <a:srgbClr val="FFFFFF"/>
                </a:solidFill>
              </a:rPr>
              <a:t>PROJECT METHODOLOGY &amp; DELIVERABLES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CF63D1-6D99-8E48-A05F-F14BA97D4AD2}"/>
              </a:ext>
            </a:extLst>
          </p:cNvPr>
          <p:cNvGrpSpPr/>
          <p:nvPr/>
        </p:nvGrpSpPr>
        <p:grpSpPr>
          <a:xfrm>
            <a:off x="4037824" y="185980"/>
            <a:ext cx="7988861" cy="6416297"/>
            <a:chOff x="1036320" y="1371814"/>
            <a:chExt cx="7071360" cy="499995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BEC40E5-BECF-FA49-BAD4-465DDECFB507}"/>
                </a:ext>
              </a:extLst>
            </p:cNvPr>
            <p:cNvGrpSpPr/>
            <p:nvPr/>
          </p:nvGrpSpPr>
          <p:grpSpPr>
            <a:xfrm>
              <a:off x="1036320" y="1371814"/>
              <a:ext cx="7071360" cy="4999958"/>
              <a:chOff x="701040" y="1371814"/>
              <a:chExt cx="7071360" cy="499995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5CCCACA-A2D2-9B4B-84C8-31C9DA481AEE}"/>
                  </a:ext>
                </a:extLst>
              </p:cNvPr>
              <p:cNvSpPr/>
              <p:nvPr/>
            </p:nvSpPr>
            <p:spPr>
              <a:xfrm>
                <a:off x="701040" y="2636163"/>
                <a:ext cx="365760" cy="9144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vert27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Contents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0FE33FE-34B7-9246-A1FE-BAA5D9D6EB1F}"/>
                  </a:ext>
                </a:extLst>
              </p:cNvPr>
              <p:cNvSpPr/>
              <p:nvPr/>
            </p:nvSpPr>
            <p:spPr>
              <a:xfrm>
                <a:off x="701040" y="1371814"/>
                <a:ext cx="365760" cy="762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vert27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8F2629A-AC3A-0D4A-89F7-1A27DCD3CC17}"/>
                  </a:ext>
                </a:extLst>
              </p:cNvPr>
              <p:cNvSpPr/>
              <p:nvPr/>
            </p:nvSpPr>
            <p:spPr>
              <a:xfrm>
                <a:off x="701040" y="5457372"/>
                <a:ext cx="365760" cy="9144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vert27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Timeline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932C157-1AA9-1149-AE59-CA04C7F5F11F}"/>
                  </a:ext>
                </a:extLst>
              </p:cNvPr>
              <p:cNvGrpSpPr/>
              <p:nvPr/>
            </p:nvGrpSpPr>
            <p:grpSpPr>
              <a:xfrm>
                <a:off x="2332574" y="5824146"/>
                <a:ext cx="4785176" cy="384048"/>
                <a:chOff x="1814287" y="6118350"/>
                <a:chExt cx="4785176" cy="384048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586ACA8-D50C-434E-BD34-9E9AAEF4A93C}"/>
                    </a:ext>
                  </a:extLst>
                </p:cNvPr>
                <p:cNvSpPr/>
                <p:nvPr/>
              </p:nvSpPr>
              <p:spPr>
                <a:xfrm>
                  <a:off x="3733459" y="6118350"/>
                  <a:ext cx="914400" cy="384048"/>
                </a:xfrm>
                <a:prstGeom prst="rect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 WEEKS</a:t>
                  </a: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1F1D43C1-00DD-9949-B436-21A85CB46B3D}"/>
                    </a:ext>
                  </a:extLst>
                </p:cNvPr>
                <p:cNvCxnSpPr>
                  <a:stCxn id="69" idx="3"/>
                </p:cNvCxnSpPr>
                <p:nvPr/>
              </p:nvCxnSpPr>
              <p:spPr>
                <a:xfrm>
                  <a:off x="4647859" y="6310374"/>
                  <a:ext cx="1951604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2D373661-BF69-CF41-8002-0E0DD22D5C4D}"/>
                    </a:ext>
                  </a:extLst>
                </p:cNvPr>
                <p:cNvCxnSpPr>
                  <a:stCxn id="69" idx="1"/>
                </p:cNvCxnSpPr>
                <p:nvPr/>
              </p:nvCxnSpPr>
              <p:spPr>
                <a:xfrm flipH="1">
                  <a:off x="1814287" y="6310374"/>
                  <a:ext cx="1919172" cy="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19079E2-BABB-1E48-A948-142FC6FE0A96}"/>
                  </a:ext>
                </a:extLst>
              </p:cNvPr>
              <p:cNvSpPr/>
              <p:nvPr/>
            </p:nvSpPr>
            <p:spPr>
              <a:xfrm>
                <a:off x="1677924" y="1562314"/>
                <a:ext cx="1903476" cy="381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381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 I</a:t>
                </a: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156993E-EDC0-6C4A-A23B-CA1ADB57D3E1}"/>
                  </a:ext>
                </a:extLst>
              </p:cNvPr>
              <p:cNvSpPr/>
              <p:nvPr/>
            </p:nvSpPr>
            <p:spPr>
              <a:xfrm>
                <a:off x="3810000" y="1562314"/>
                <a:ext cx="3962400" cy="381000"/>
              </a:xfrm>
              <a:prstGeom prst="rect">
                <a:avLst/>
              </a:prstGeom>
              <a:solidFill>
                <a:schemeClr val="accent2"/>
              </a:solidFill>
              <a:ln w="1905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600" b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External &amp; In</a:t>
                </a:r>
                <a:r>
                  <a:rPr kumimoji="0" lang="en-GB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ternal Diagnosis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BCABAB6-12F9-334E-8225-AB4A4E4B8193}"/>
                  </a:ext>
                </a:extLst>
              </p:cNvPr>
              <p:cNvSpPr/>
              <p:nvPr/>
            </p:nvSpPr>
            <p:spPr>
              <a:xfrm>
                <a:off x="1677923" y="2198916"/>
                <a:ext cx="6094477" cy="1992084"/>
              </a:xfrm>
              <a:prstGeom prst="rect">
                <a:avLst/>
              </a:prstGeom>
              <a:solidFill>
                <a:srgbClr val="06ADAE">
                  <a:alpha val="87059"/>
                </a:srgbClr>
              </a:solidFill>
              <a:ln w="25400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t"/>
              <a:lstStyle/>
              <a:p>
                <a:pPr marL="1714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GB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Industry assessment</a:t>
                </a:r>
              </a:p>
              <a:p>
                <a:pPr marL="411163" marR="0" lvl="1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GB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Overview of the Restaurant sectors in India</a:t>
                </a:r>
              </a:p>
              <a:p>
                <a:pPr marL="411163" marR="0" lvl="1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GB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Restaurant industry Trend</a:t>
                </a:r>
              </a:p>
              <a:p>
                <a:pPr marL="411163" marR="0" lvl="1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GB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Identification of Growth drivers </a:t>
                </a:r>
                <a:endParaRPr lang="en-GB" sz="2000" b="1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8263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GB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Understanding business areas and operations</a:t>
                </a:r>
              </a:p>
              <a:p>
                <a:pPr marL="411163" marR="0" lvl="1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DF63EDD-DFC6-E040-9B85-783371A3D3DC}"/>
                  </a:ext>
                </a:extLst>
              </p:cNvPr>
              <p:cNvSpPr/>
              <p:nvPr/>
            </p:nvSpPr>
            <p:spPr>
              <a:xfrm>
                <a:off x="1677924" y="4517569"/>
                <a:ext cx="6094476" cy="1114550"/>
              </a:xfrm>
              <a:prstGeom prst="rect">
                <a:avLst/>
              </a:prstGeom>
              <a:solidFill>
                <a:srgbClr val="06ADAE">
                  <a:alpha val="87059"/>
                </a:srgbClr>
              </a:solidFill>
              <a:ln w="25400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1714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GB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Secondary research Sources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GB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Tableau, </a:t>
                </a:r>
                <a:r>
                  <a:rPr lang="en-GB" b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Google Trend </a:t>
                </a:r>
                <a:r>
                  <a:rPr kumimoji="0" lang="en-GB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Microsoft Excel </a:t>
                </a:r>
              </a:p>
              <a:p>
                <a:pPr marL="171450" indent="-171450">
                  <a:lnSpc>
                    <a:spcPct val="150000"/>
                  </a:lnSpc>
                  <a:buFont typeface="Arial" pitchFamily="34" charset="0"/>
                  <a:buChar char="•"/>
                  <a:defRPr/>
                </a:pPr>
                <a:r>
                  <a:rPr lang="en-GB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Internal analysis</a:t>
                </a:r>
                <a:r>
                  <a:rPr lang="en-GB" b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Market</a:t>
                </a:r>
                <a:endPara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FF79821-8CFB-5A45-B51E-6ECDBFDCC5A8}"/>
                  </a:ext>
                </a:extLst>
              </p:cNvPr>
              <p:cNvSpPr/>
              <p:nvPr/>
            </p:nvSpPr>
            <p:spPr>
              <a:xfrm>
                <a:off x="728617" y="4299858"/>
                <a:ext cx="365760" cy="9144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vert27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Tools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366B059-6BB4-F546-92ED-54FB6545A93F}"/>
                </a:ext>
              </a:extLst>
            </p:cNvPr>
            <p:cNvGrpSpPr/>
            <p:nvPr/>
          </p:nvGrpSpPr>
          <p:grpSpPr>
            <a:xfrm>
              <a:off x="3460241" y="4336140"/>
              <a:ext cx="3200400" cy="83460"/>
              <a:chOff x="3460241" y="4211560"/>
              <a:chExt cx="3200400" cy="5563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A98ACCD-C964-8F41-A564-17596B4DB3B3}"/>
                  </a:ext>
                </a:extLst>
              </p:cNvPr>
              <p:cNvCxnSpPr/>
              <p:nvPr/>
            </p:nvCxnSpPr>
            <p:spPr>
              <a:xfrm>
                <a:off x="3460241" y="4211560"/>
                <a:ext cx="320040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79646"/>
                </a:solidFill>
                <a:prstDash val="solid"/>
              </a:ln>
              <a:effectLst/>
            </p:spPr>
          </p:cxnSp>
          <p:sp>
            <p:nvSpPr>
              <p:cNvPr id="55" name="Isosceles Triangle 9">
                <a:extLst>
                  <a:ext uri="{FF2B5EF4-FFF2-40B4-BE49-F238E27FC236}">
                    <a16:creationId xmlns:a16="http://schemas.microsoft.com/office/drawing/2014/main" id="{6A2C00A0-60F2-7745-900E-1EC120392675}"/>
                  </a:ext>
                </a:extLst>
              </p:cNvPr>
              <p:cNvSpPr/>
              <p:nvPr/>
            </p:nvSpPr>
            <p:spPr>
              <a:xfrm rot="10800000">
                <a:off x="4234543" y="4216397"/>
                <a:ext cx="1674114" cy="50802"/>
              </a:xfrm>
              <a:prstGeom prst="triangle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074" name="Picture 2" descr="Oven Kraft (Closed Down), Kalamboli, Mumbai - Italian, Fast Food Cuisine  Restaurant - Justdial">
            <a:extLst>
              <a:ext uri="{FF2B5EF4-FFF2-40B4-BE49-F238E27FC236}">
                <a16:creationId xmlns:a16="http://schemas.microsoft.com/office/drawing/2014/main" id="{50ABB72D-0F36-104E-B749-7C101659C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8" b="10822"/>
          <a:stretch/>
        </p:blipFill>
        <p:spPr bwMode="auto">
          <a:xfrm>
            <a:off x="-1" y="-8"/>
            <a:ext cx="4037825" cy="282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B7BEF9-9C39-3A49-B5DF-94602417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50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F042D0-68C3-2D4E-B08A-9B7433E1EA41}"/>
              </a:ext>
            </a:extLst>
          </p:cNvPr>
          <p:cNvGrpSpPr/>
          <p:nvPr/>
        </p:nvGrpSpPr>
        <p:grpSpPr>
          <a:xfrm>
            <a:off x="4037824" y="678533"/>
            <a:ext cx="7988861" cy="4928472"/>
            <a:chOff x="701040" y="1371814"/>
            <a:chExt cx="7071360" cy="384055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437E6A-5618-1646-8B7D-892EE3E7132C}"/>
                </a:ext>
              </a:extLst>
            </p:cNvPr>
            <p:cNvSpPr/>
            <p:nvPr/>
          </p:nvSpPr>
          <p:spPr>
            <a:xfrm>
              <a:off x="701040" y="2636163"/>
              <a:ext cx="36576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61CAE6-A91A-D548-A201-C20AAC9F7B81}"/>
                </a:ext>
              </a:extLst>
            </p:cNvPr>
            <p:cNvSpPr/>
            <p:nvPr/>
          </p:nvSpPr>
          <p:spPr>
            <a:xfrm>
              <a:off x="701040" y="1371814"/>
              <a:ext cx="365760" cy="762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Phase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9E73A15-8EF3-BD4A-B5C9-6E44484AEE21}"/>
                </a:ext>
              </a:extLst>
            </p:cNvPr>
            <p:cNvSpPr/>
            <p:nvPr/>
          </p:nvSpPr>
          <p:spPr>
            <a:xfrm>
              <a:off x="701040" y="4297970"/>
              <a:ext cx="365760" cy="914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Timeline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782D1D0-1A2E-8E42-A8CD-246F1AB18663}"/>
                </a:ext>
              </a:extLst>
            </p:cNvPr>
            <p:cNvGrpSpPr/>
            <p:nvPr/>
          </p:nvGrpSpPr>
          <p:grpSpPr>
            <a:xfrm>
              <a:off x="2332574" y="4664737"/>
              <a:ext cx="4785176" cy="384048"/>
              <a:chOff x="1814287" y="4958941"/>
              <a:chExt cx="4785176" cy="38404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637DB0-AAA1-3643-A67B-9655C5EB9BD9}"/>
                  </a:ext>
                </a:extLst>
              </p:cNvPr>
              <p:cNvSpPr/>
              <p:nvPr/>
            </p:nvSpPr>
            <p:spPr>
              <a:xfrm>
                <a:off x="3733459" y="4958941"/>
                <a:ext cx="914400" cy="384048"/>
              </a:xfrm>
              <a:prstGeom prst="rect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WEEKS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12BED59-6761-304A-86C9-4CC348AEE7FF}"/>
                  </a:ext>
                </a:extLst>
              </p:cNvPr>
              <p:cNvCxnSpPr>
                <a:stCxn id="45" idx="3"/>
              </p:cNvCxnSpPr>
              <p:nvPr/>
            </p:nvCxnSpPr>
            <p:spPr>
              <a:xfrm>
                <a:off x="4647859" y="5150967"/>
                <a:ext cx="195160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24F72F4-3349-9F4B-94A6-D9AF656E86C3}"/>
                  </a:ext>
                </a:extLst>
              </p:cNvPr>
              <p:cNvCxnSpPr>
                <a:stCxn id="45" idx="1"/>
              </p:cNvCxnSpPr>
              <p:nvPr/>
            </p:nvCxnSpPr>
            <p:spPr>
              <a:xfrm flipH="1">
                <a:off x="1814287" y="5150967"/>
                <a:ext cx="1919172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C37E7B-E96D-FE4F-AC22-76A6A0E3FBE2}"/>
                </a:ext>
              </a:extLst>
            </p:cNvPr>
            <p:cNvSpPr/>
            <p:nvPr/>
          </p:nvSpPr>
          <p:spPr>
            <a:xfrm>
              <a:off x="1677924" y="1562314"/>
              <a:ext cx="1903476" cy="381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Phase II</a:t>
              </a: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7F06CF-869E-3647-A772-D68684337590}"/>
                </a:ext>
              </a:extLst>
            </p:cNvPr>
            <p:cNvSpPr/>
            <p:nvPr/>
          </p:nvSpPr>
          <p:spPr>
            <a:xfrm>
              <a:off x="3810000" y="1562314"/>
              <a:ext cx="3962400" cy="381000"/>
            </a:xfrm>
            <a:prstGeom prst="rect">
              <a:avLst/>
            </a:prstGeom>
            <a:solidFill>
              <a:schemeClr val="accent2"/>
            </a:solidFill>
            <a:ln w="1905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Strategy Formation &amp; Financial Formation 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5D2DD87-707F-E947-B51D-44CD9065DF20}"/>
                </a:ext>
              </a:extLst>
            </p:cNvPr>
            <p:cNvSpPr/>
            <p:nvPr/>
          </p:nvSpPr>
          <p:spPr>
            <a:xfrm>
              <a:off x="1677923" y="2198916"/>
              <a:ext cx="6094477" cy="2273795"/>
            </a:xfrm>
            <a:prstGeom prst="rect">
              <a:avLst/>
            </a:prstGeom>
            <a:solidFill>
              <a:srgbClr val="06ADAE">
                <a:alpha val="87059"/>
              </a:srgbClr>
            </a:solidFill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GB" sz="20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Identifying strategies for diversification</a:t>
              </a: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GB" sz="20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Review of feasibility of expansion plans</a:t>
              </a: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GB" sz="20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 of growth areas</a:t>
              </a: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GB" sz="20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Marketing strategies</a:t>
              </a: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GB" sz="20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SWOT analysis at the strategic level</a:t>
              </a: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  <a:defRPr/>
              </a:pPr>
              <a:r>
                <a:rPr lang="en-GB" sz="20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Financial formation </a:t>
              </a: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E3C53444-ACE6-5B43-A4ED-FD8724F2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98" y="3019762"/>
            <a:ext cx="3637650" cy="3391209"/>
          </a:xfrm>
        </p:spPr>
        <p:txBody>
          <a:bodyPr anchor="ctr">
            <a:normAutofit/>
          </a:bodyPr>
          <a:lstStyle/>
          <a:p>
            <a:pPr algn="just"/>
            <a:r>
              <a:rPr lang="en-GB" sz="3200" dirty="0">
                <a:solidFill>
                  <a:srgbClr val="FFFFFF"/>
                </a:solidFill>
              </a:rPr>
              <a:t>PROJECT METHODOLOGY &amp; DELIVERABLES </a:t>
            </a:r>
          </a:p>
        </p:txBody>
      </p:sp>
      <p:pic>
        <p:nvPicPr>
          <p:cNvPr id="47" name="Picture 2" descr="Oven Kraft (Closed Down), Kalamboli, Mumbai - Italian, Fast Food Cuisine  Restaurant - Justdial">
            <a:extLst>
              <a:ext uri="{FF2B5EF4-FFF2-40B4-BE49-F238E27FC236}">
                <a16:creationId xmlns:a16="http://schemas.microsoft.com/office/drawing/2014/main" id="{0CB8BFE8-2AA6-3C40-8E17-67E517E92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8" b="10822"/>
          <a:stretch/>
        </p:blipFill>
        <p:spPr bwMode="auto">
          <a:xfrm>
            <a:off x="-1" y="-8"/>
            <a:ext cx="4037825" cy="282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D73243-C768-0C44-AB8E-E7EE25DD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5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2BF7-DC86-7445-826D-E68B44F1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/>
              <a:t>MARKET ANALYSIS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78BCB42-77EC-6B48-8C43-BB2AAC0336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2453131"/>
              </p:ext>
            </p:extLst>
          </p:nvPr>
        </p:nvGraphicFramePr>
        <p:xfrm>
          <a:off x="838199" y="2030278"/>
          <a:ext cx="6781799" cy="4045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4E7BFE0-0A5C-BE47-9D50-774EE95E5631}"/>
              </a:ext>
            </a:extLst>
          </p:cNvPr>
          <p:cNvSpPr txBox="1"/>
          <p:nvPr/>
        </p:nvSpPr>
        <p:spPr>
          <a:xfrm>
            <a:off x="7619998" y="1713882"/>
            <a:ext cx="43136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In India Fast-Food industry market is growing with projected growth at the rate of 18% CAGR (Compound Annual Growth Rate) during 2021 to 2025.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Population of India is 1.3 Billion as of 2020 and 35% of the people live in urban area.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Company wants to start Business again in Navi Mumbai renowned area Kharghar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40382-8F13-B84A-ACFF-C73ED02B7707}"/>
              </a:ext>
            </a:extLst>
          </p:cNvPr>
          <p:cNvSpPr txBox="1"/>
          <p:nvPr/>
        </p:nvSpPr>
        <p:spPr>
          <a:xfrm>
            <a:off x="1100380" y="6492113"/>
            <a:ext cx="1051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https: Businesswire, statista, </a:t>
            </a:r>
            <a:r>
              <a:rPr lang="en-US" sz="900" dirty="0" err="1"/>
              <a:t>Worldometer</a:t>
            </a:r>
            <a:endParaRPr lang="en-US" sz="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7DF6B-B789-8A4F-A241-A3CD8D27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8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74128-0876-1F49-A4E3-DEAC01E7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dirty="0">
                <a:solidFill>
                  <a:srgbClr val="FFFFFF"/>
                </a:solidFill>
                <a:latin typeface="+mj-lt"/>
                <a:cs typeface="+mj-cs"/>
              </a:rPr>
              <a:t>MARKET ANALYSIS</a:t>
            </a:r>
            <a:endParaRPr lang="en-US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60A3BCA-BB9D-0148-9CFA-C5DBC1DF6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901" t="4105" r="13398" b="4967"/>
          <a:stretch/>
        </p:blipFill>
        <p:spPr>
          <a:xfrm>
            <a:off x="896368" y="484632"/>
            <a:ext cx="7322988" cy="5724144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F5F8B-4396-BB47-9647-11EBED55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8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1266</Words>
  <Application>Microsoft Macintosh PowerPoint</Application>
  <PresentationFormat>Widescreen</PresentationFormat>
  <Paragraphs>277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COMPLETE MARKETING STRATEGY &amp; RESTRUCTURING TO CAFÉ RESTURANT BUSINESS</vt:lpstr>
      <vt:lpstr>CONTENTS</vt:lpstr>
      <vt:lpstr>EXECUTIVE SUMMERY</vt:lpstr>
      <vt:lpstr>Oven Kraft Café Restaurant </vt:lpstr>
      <vt:lpstr>OBJECTIVE  &amp; SCOPE</vt:lpstr>
      <vt:lpstr>PROJECT METHODOLOGY &amp; DELIVERABLES </vt:lpstr>
      <vt:lpstr>PROJECT METHODOLOGY &amp; DELIVERABLES </vt:lpstr>
      <vt:lpstr>MARKET ANALYSIS</vt:lpstr>
      <vt:lpstr>MARKET ANALYSIS</vt:lpstr>
      <vt:lpstr>GROWTH DRIVERS</vt:lpstr>
      <vt:lpstr>Understanding of Oven Kraft Business </vt:lpstr>
      <vt:lpstr>Online Presences</vt:lpstr>
      <vt:lpstr>PowerPoint Presentation</vt:lpstr>
      <vt:lpstr>MARKETING STRATEGY FORMATION</vt:lpstr>
      <vt:lpstr>MARKETING STRATEGY FORMATION</vt:lpstr>
      <vt:lpstr>COMPETITOR PROFILE</vt:lpstr>
      <vt:lpstr>Competitor Profile</vt:lpstr>
      <vt:lpstr>SWOT ANALYSIS</vt:lpstr>
      <vt:lpstr>FINANCIAL FORMATION</vt:lpstr>
      <vt:lpstr>FINANCIAL FORMATION</vt:lpstr>
      <vt:lpstr>CONCLUSION AND SUGGESTIONS </vt:lpstr>
      <vt:lpstr>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COMPLETE MARKETING STRATEGY &amp; RESTRUCTURING TO CAFÉ RESTURANT BUSINESS</dc:title>
  <dc:creator>Microsoft Office User</dc:creator>
  <cp:lastModifiedBy>Microsoft Office User</cp:lastModifiedBy>
  <cp:revision>3</cp:revision>
  <dcterms:created xsi:type="dcterms:W3CDTF">2020-11-23T23:12:55Z</dcterms:created>
  <dcterms:modified xsi:type="dcterms:W3CDTF">2020-11-23T23:50:22Z</dcterms:modified>
</cp:coreProperties>
</file>